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335" r:id="rId2"/>
    <p:sldId id="307" r:id="rId3"/>
    <p:sldId id="308" r:id="rId4"/>
    <p:sldId id="301" r:id="rId5"/>
    <p:sldId id="303" r:id="rId6"/>
    <p:sldId id="302" r:id="rId7"/>
    <p:sldId id="339" r:id="rId8"/>
    <p:sldId id="270" r:id="rId9"/>
    <p:sldId id="306" r:id="rId10"/>
    <p:sldId id="268" r:id="rId11"/>
    <p:sldId id="343" r:id="rId12"/>
  </p:sldIdLst>
  <p:sldSz cx="9144000" cy="6858000" type="screen4x3"/>
  <p:notesSz cx="6797675" cy="9926638"/>
  <p:defaultTextStyle>
    <a:defPPr>
      <a:defRPr lang="de-DE"/>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894"/>
    <a:srgbClr val="F8F8F8"/>
    <a:srgbClr val="EAEAEA"/>
    <a:srgbClr val="DDDDDD"/>
    <a:srgbClr val="EDBA36"/>
    <a:srgbClr val="FFCC00"/>
    <a:srgbClr val="FFDB69"/>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3" autoAdjust="0"/>
    <p:restoredTop sz="81434" autoAdjust="0"/>
  </p:normalViewPr>
  <p:slideViewPr>
    <p:cSldViewPr>
      <p:cViewPr varScale="1">
        <p:scale>
          <a:sx n="94" d="100"/>
          <a:sy n="94" d="100"/>
        </p:scale>
        <p:origin x="211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6" d="100"/>
          <a:sy n="56" d="100"/>
        </p:scale>
        <p:origin x="-2874"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vl1pPr>
          </a:lstStyle>
          <a:p>
            <a:pPr>
              <a:defRPr/>
            </a:pPr>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vl1pPr>
          </a:lstStyle>
          <a:p>
            <a:pPr>
              <a:defRPr/>
            </a:pPr>
            <a:fld id="{B088B404-76E1-473A-8A39-21B926A176A5}" type="datetimeFigureOut">
              <a:rPr lang="de-DE"/>
              <a:pPr>
                <a:defRPr/>
              </a:pPr>
              <a:t>10.11.2020</a:t>
            </a:fld>
            <a:endParaRPr lang="de-DE" dirty="0"/>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hangingPunct="1">
              <a:defRPr sz="1200"/>
            </a:lvl1pPr>
          </a:lstStyle>
          <a:p>
            <a:pPr>
              <a:defRPr/>
            </a:pPr>
            <a:endParaRPr lang="de-DE"/>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FE467EF-0D00-4217-B3E6-0D5151F34ABC}"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e-DE"/>
          </a:p>
        </p:txBody>
      </p:sp>
      <p:sp>
        <p:nvSpPr>
          <p:cNvPr id="14339"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e-DE"/>
          </a:p>
        </p:txBody>
      </p:sp>
      <p:sp>
        <p:nvSpPr>
          <p:cNvPr id="410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p:cNvSpPr>
            <a:spLocks noGrp="1" noChangeArrowheads="1"/>
          </p:cNvSpPr>
          <p:nvPr>
            <p:ph type="body" sz="quarter" idx="3"/>
          </p:nvPr>
        </p:nvSpPr>
        <p:spPr bwMode="auto">
          <a:xfrm>
            <a:off x="906463" y="4716463"/>
            <a:ext cx="498475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4342"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e-DE"/>
          </a:p>
        </p:txBody>
      </p:sp>
      <p:sp>
        <p:nvSpPr>
          <p:cNvPr id="14343"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28370BB-0809-44EE-A0FA-30EFF58AE2DD}"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a:ln/>
        </p:spPr>
      </p:sp>
      <p:sp>
        <p:nvSpPr>
          <p:cNvPr id="3174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Times New Roman" pitchFamily="18" charset="0"/>
                <a:ea typeface="+mn-ea"/>
                <a:cs typeface="+mn-cs"/>
              </a:rPr>
              <a:t>Die folgenden zwei Seiten geben einen Überblick zu den Schulformen in der Sekundarstufe 1 sowie den Bildungsgängen und deren Abschlüsse. </a:t>
            </a:r>
          </a:p>
          <a:p>
            <a:endParaRPr lang="de-DE" altLang="de-DE" dirty="0"/>
          </a:p>
        </p:txBody>
      </p:sp>
      <p:sp>
        <p:nvSpPr>
          <p:cNvPr id="3174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2E19F0-7B65-4E25-93F9-61909D554DA5}" type="slidenum">
              <a:rPr lang="de-DE" altLang="de-DE"/>
              <a:pPr>
                <a:spcBef>
                  <a:spcPct val="0"/>
                </a:spcBef>
              </a:pPr>
              <a:t>1</a:t>
            </a:fld>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bildplatzhalter 1"/>
          <p:cNvSpPr>
            <a:spLocks noGrp="1" noRot="1" noChangeAspect="1" noTextEdit="1"/>
          </p:cNvSpPr>
          <p:nvPr>
            <p:ph type="sldImg"/>
          </p:nvPr>
        </p:nvSpPr>
        <p:spPr>
          <a:ln/>
        </p:spPr>
      </p:sp>
      <p:sp>
        <p:nvSpPr>
          <p:cNvPr id="604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de-DE" altLang="de-DE" sz="1200" dirty="0" smtClean="0">
                <a:solidFill>
                  <a:schemeClr val="accent6">
                    <a:lumMod val="75000"/>
                  </a:schemeClr>
                </a:solidFill>
              </a:rPr>
              <a:t>Diese Seite zeigt eine Übersicht über alle Bildungswege im hessischen Schulwesen</a:t>
            </a:r>
            <a:r>
              <a:rPr lang="de-DE" altLang="de-DE" dirty="0" smtClean="0">
                <a:solidFill>
                  <a:schemeClr val="accent6">
                    <a:lumMod val="75000"/>
                  </a:schemeClr>
                </a:solidFill>
              </a:rPr>
              <a:t>.</a:t>
            </a:r>
          </a:p>
          <a:p>
            <a:endParaRPr lang="de-DE" altLang="de-DE" dirty="0"/>
          </a:p>
        </p:txBody>
      </p:sp>
      <p:sp>
        <p:nvSpPr>
          <p:cNvPr id="6042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C2E300-50E8-4CBF-99A5-97BC673055BD}" type="slidenum">
              <a:rPr lang="de-DE" altLang="de-DE"/>
              <a:pPr>
                <a:spcBef>
                  <a:spcPct val="0"/>
                </a:spcBef>
              </a:pPr>
              <a:t>10</a:t>
            </a:fld>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p:cNvSpPr>
            <a:spLocks noGrp="1" noRot="1" noChangeAspect="1" noTextEdit="1"/>
          </p:cNvSpPr>
          <p:nvPr>
            <p:ph type="sldImg"/>
          </p:nvPr>
        </p:nvSpPr>
        <p:spPr>
          <a:ln/>
        </p:spPr>
      </p:sp>
      <p:sp>
        <p:nvSpPr>
          <p:cNvPr id="624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smtClean="0"/>
              <a:t>Zum Abschluss dieser Präsentation sind auf dieser Seite einige rechtliche Bestimmungen zum Übergang</a:t>
            </a:r>
            <a:r>
              <a:rPr lang="de-DE" altLang="de-DE" baseline="0" dirty="0" smtClean="0"/>
              <a:t> in die weiterführenden Schulen mit dem dazugehörigen Link dargestellt. Außerdem sei an dieser Stelle auf den </a:t>
            </a:r>
            <a:r>
              <a:rPr lang="de-DE" altLang="de-DE" baseline="0" dirty="0" err="1" smtClean="0"/>
              <a:t>Erklärfilm</a:t>
            </a:r>
            <a:r>
              <a:rPr lang="de-DE" altLang="de-DE" baseline="0" dirty="0" smtClean="0"/>
              <a:t> „Bildungswege in Hessen“ hingewiesen. Diesen kann man in Deutsch mit Untertiteln in verschiedenen Sprachen unter dem angegebenen Link abrufen.</a:t>
            </a:r>
            <a:r>
              <a:rPr lang="de-DE" altLang="de-DE" dirty="0" smtClean="0"/>
              <a:t> </a:t>
            </a:r>
          </a:p>
          <a:p>
            <a:r>
              <a:rPr lang="de-DE" altLang="de-DE" dirty="0" smtClean="0"/>
              <a:t>Ich danke Ihnen für Ihre Aufmerksamkeit und wünsche Ihrem Kind alles Gute für den weiteren </a:t>
            </a:r>
            <a:r>
              <a:rPr lang="de-DE" altLang="de-DE" smtClean="0"/>
              <a:t>schulischen Weg.</a:t>
            </a:r>
            <a:endParaRPr lang="de-DE" altLang="de-DE" dirty="0"/>
          </a:p>
        </p:txBody>
      </p:sp>
      <p:sp>
        <p:nvSpPr>
          <p:cNvPr id="6246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8BE0A6-90C0-4CC1-B0BE-79B4F4E24414}" type="slidenum">
              <a:rPr lang="de-DE" altLang="de-DE"/>
              <a:pPr>
                <a:spcBef>
                  <a:spcPct val="0"/>
                </a:spcBef>
              </a:pPr>
              <a:t>11</a:t>
            </a:fld>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r>
              <a:rPr lang="de-DE" altLang="de-DE" dirty="0" smtClean="0">
                <a:latin typeface="Arial" panose="020B0604020202020204" pitchFamily="34" charset="0"/>
                <a:ea typeface="MS PGothic" panose="020B0600070205080204" pitchFamily="34" charset="-128"/>
                <a:cs typeface="Arial" panose="020B0604020202020204" pitchFamily="34" charset="0"/>
              </a:rPr>
              <a:t>s. vorherige Seite</a:t>
            </a:r>
            <a:endParaRPr lang="de-DE" altLang="de-DE" dirty="0">
              <a:latin typeface="Arial" panose="020B0604020202020204" pitchFamily="34" charset="0"/>
              <a:ea typeface="MS PGothic" panose="020B0600070205080204" pitchFamily="34" charset="-128"/>
              <a:cs typeface="Arial" panose="020B0604020202020204" pitchFamily="34" charset="0"/>
            </a:endParaRPr>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C86D05-3E9C-4C76-9ED7-F177A525AC49}" type="slidenum">
              <a:rPr lang="de-DE" altLang="de-DE"/>
              <a:pPr>
                <a:spcBef>
                  <a:spcPct val="0"/>
                </a:spcBef>
              </a:pPr>
              <a:t>2</a:t>
            </a:fld>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a:ln/>
        </p:spPr>
      </p:sp>
      <p:sp>
        <p:nvSpPr>
          <p:cNvPr id="39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Times New Roman" pitchFamily="18" charset="0"/>
                <a:ea typeface="+mn-ea"/>
                <a:cs typeface="+mn-cs"/>
              </a:rPr>
              <a:t>Auf den nächsten Seiten werden die in den Kreisen Groß-Gerau und Main-Taunus angebotenen Schulformen näher beschrieben. An einer verbundenen Haupt- und Realschule werden der Hauptschul- sowie der Realschulbildungsgang angeboten. Der Unterricht findet in der Regel im jeweiligen Bildungsgang statt, der spätestens ab der Jahrgangstufe 7 in den jeweiligen Schulzweigen unterrichtet wird – dem Hauptschulzweig und dem Realschulzweig. Die Wahl einer zweiten Fremdsprache ist ab der Jahrgangstufe 7 im Realschulschulbildungsgang möglich. Ein Wechsel der Bildungsgänge kann an dieser verbundenen Schulform ohne Schulwechsel erfolgen. Im </a:t>
            </a:r>
            <a:r>
              <a:rPr lang="de-DE" sz="1200" u="sng" kern="1200" dirty="0" smtClean="0">
                <a:solidFill>
                  <a:schemeClr val="tx1"/>
                </a:solidFill>
                <a:effectLst/>
                <a:latin typeface="Times New Roman" pitchFamily="18" charset="0"/>
                <a:ea typeface="+mn-ea"/>
                <a:cs typeface="+mn-cs"/>
              </a:rPr>
              <a:t>Hauptschulzweig</a:t>
            </a:r>
            <a:r>
              <a:rPr lang="de-DE" sz="1200" kern="1200" dirty="0" smtClean="0">
                <a:solidFill>
                  <a:schemeClr val="tx1"/>
                </a:solidFill>
                <a:effectLst/>
                <a:latin typeface="Times New Roman" pitchFamily="18" charset="0"/>
                <a:ea typeface="+mn-ea"/>
                <a:cs typeface="+mn-cs"/>
              </a:rPr>
              <a:t> unterrichtet die Klassenlehrkraft möglichst viele Wochenstunden und mehrere Schuljahre in der eigenen Klasse. Die individuelle Förderung der Schülerinnen und Schüler und der fächerübergreifende Unterricht stellen zentrale Gesichtspunkte des Unterrichts dar. Im </a:t>
            </a:r>
            <a:r>
              <a:rPr lang="de-DE" sz="1200" u="sng" kern="1200" dirty="0" smtClean="0">
                <a:solidFill>
                  <a:schemeClr val="tx1"/>
                </a:solidFill>
                <a:effectLst/>
                <a:latin typeface="Times New Roman" pitchFamily="18" charset="0"/>
                <a:ea typeface="+mn-ea"/>
                <a:cs typeface="+mn-cs"/>
              </a:rPr>
              <a:t>Realschulzweig</a:t>
            </a:r>
            <a:r>
              <a:rPr lang="de-DE" sz="1200" kern="1200" dirty="0" smtClean="0">
                <a:solidFill>
                  <a:schemeClr val="tx1"/>
                </a:solidFill>
                <a:effectLst/>
                <a:latin typeface="Times New Roman" pitchFamily="18" charset="0"/>
                <a:ea typeface="+mn-ea"/>
                <a:cs typeface="+mn-cs"/>
              </a:rPr>
              <a:t> ist die erste Fremdsprache, in der Regel Englisch, verbindlich und versetzungsrelevant. Die zweite Fremdsprache ist in der Regel Französisch. Beim Erwerb eines qualifizierenden Realschulabschlusses ist nach der Sekundarstufe 1 ein direkter Wechsel an eine gymnasiale Oberstufe oder ein Berufliches Gymnasium möglich. </a:t>
            </a:r>
          </a:p>
          <a:p>
            <a:pPr defTabSz="457200"/>
            <a:endParaRPr lang="de-DE" altLang="de-DE" dirty="0">
              <a:latin typeface="Arial" panose="020B0604020202020204" pitchFamily="34" charset="0"/>
              <a:ea typeface="MS PGothic" panose="020B0600070205080204" pitchFamily="34" charset="-128"/>
              <a:cs typeface="Arial" panose="020B0604020202020204" pitchFamily="34" charset="0"/>
            </a:endParaRPr>
          </a:p>
        </p:txBody>
      </p:sp>
      <p:sp>
        <p:nvSpPr>
          <p:cNvPr id="3994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398512-950B-48D4-9A84-AAF7A082A05A}" type="slidenum">
              <a:rPr lang="de-DE" altLang="de-DE"/>
              <a:pPr>
                <a:spcBef>
                  <a:spcPct val="0"/>
                </a:spcBef>
              </a:pPr>
              <a:t>3</a:t>
            </a:fld>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a:ln/>
        </p:spPr>
      </p:sp>
      <p:sp>
        <p:nvSpPr>
          <p:cNvPr id="4608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Times New Roman" pitchFamily="18" charset="0"/>
                <a:ea typeface="+mn-ea"/>
                <a:cs typeface="+mn-cs"/>
              </a:rPr>
              <a:t>Der Unterricht an der Schulform Gymnasium ist auf die Vorbereitung für einen Besuch der gymnasialen Oberstufe und einem sich dann anschließenden Studium ausgerichtet. Gleichzeitig erfolgt aber auch eine praxisbezogene Grundbildung und eine Hinführung zur Arbeits- und Wirtschaftswelt. Dies hat zum Ziel, dass nach der Sekundarstufe 1 sowohl ein Wechsel an eine gymnasiale Oberstufe als auch ein Wechsel an eine Berufliche Schule möglich ist. Die erste und zweite Fremdsprache sind verpflichtend und haben mit Blick auf die Versetzungsentscheidung den Stellenwert eines Hauptfaches. Die Wahl einer dritten Fremdsprache ist möglich. Zudem wird ein Wahlunterricht angeboten, in dem die Gymnasien Schwerpunktsetzungen für ihr eigenes Profil vornehmen können. Diese ermöglichen den Schülerinnen und Schülern die weitere Ausprägung ihrer Fähigkeiten und Neigungen.    </a:t>
            </a:r>
          </a:p>
          <a:p>
            <a:pPr defTabSz="457200"/>
            <a:endParaRPr lang="de-DE" altLang="de-DE" dirty="0">
              <a:latin typeface="Arial" panose="020B0604020202020204" pitchFamily="34" charset="0"/>
              <a:ea typeface="MS PGothic" panose="020B0600070205080204" pitchFamily="34" charset="-128"/>
              <a:cs typeface="Arial" panose="020B0604020202020204" pitchFamily="34" charset="0"/>
            </a:endParaRPr>
          </a:p>
        </p:txBody>
      </p:sp>
      <p:sp>
        <p:nvSpPr>
          <p:cNvPr id="4608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ED68059-FA9F-440B-9953-94C9CC8F5B21}" type="slidenum">
              <a:rPr lang="de-DE" altLang="de-DE">
                <a:solidFill>
                  <a:srgbClr val="000000"/>
                </a:solidFill>
              </a:rPr>
              <a:pPr>
                <a:spcBef>
                  <a:spcPct val="0"/>
                </a:spcBef>
              </a:pPr>
              <a:t>4</a:t>
            </a:fld>
            <a:endParaRPr lang="de-DE" altLang="de-DE">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a:ln/>
        </p:spPr>
      </p:sp>
      <p:sp>
        <p:nvSpPr>
          <p:cNvPr id="481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Times New Roman" pitchFamily="18" charset="0"/>
                <a:ea typeface="+mn-ea"/>
                <a:cs typeface="+mn-cs"/>
              </a:rPr>
              <a:t>An einer Kooperativen Gesamtschule werden alle drei Bildungsgänge angeboten – der Hauptschulbildungsgang, der Realschulbildungsgang und der gymnasiale Bildungsgang. Entsprechend können an dieser Schulform auch alle Abschlüsse der Sekundarstufe 1 erreicht werden – der Hauptschulabschluss sowie der qualifizierende Hauptschulabschluss und der Realschulabschluss sowie der qualifizierende Realschulabschluss. Der Unterricht findet in der Regel ab der Jahrgangstufe 5 in den jeweiligen bildungsgangbezogenen Schulzweigen statt – dem Hauptschulzweig, dem Realschulzweig und dem Gymnasialzweig. Ein Wechsel der Bildungsgänge kann an dieser kooperativen Schulform ohne Schulwechsel erfolgen.</a:t>
            </a:r>
          </a:p>
          <a:p>
            <a:pPr defTabSz="457200"/>
            <a:endParaRPr lang="de-DE" altLang="de-DE" dirty="0">
              <a:latin typeface="Arial" panose="020B0604020202020204" pitchFamily="34" charset="0"/>
              <a:ea typeface="MS PGothic" panose="020B0600070205080204" pitchFamily="34" charset="-128"/>
              <a:cs typeface="Arial" panose="020B0604020202020204" pitchFamily="34" charset="0"/>
            </a:endParaRPr>
          </a:p>
        </p:txBody>
      </p:sp>
      <p:sp>
        <p:nvSpPr>
          <p:cNvPr id="4813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B5C816-A52E-48F6-B5EF-4738E0AE30F1}" type="slidenum">
              <a:rPr lang="de-DE" altLang="de-DE">
                <a:solidFill>
                  <a:srgbClr val="000000"/>
                </a:solidFill>
              </a:rPr>
              <a:pPr>
                <a:spcBef>
                  <a:spcPct val="0"/>
                </a:spcBef>
              </a:pPr>
              <a:t>5</a:t>
            </a:fld>
            <a:endParaRPr lang="de-DE" altLang="de-DE">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a:ln/>
        </p:spPr>
      </p:sp>
      <p:sp>
        <p:nvSpPr>
          <p:cNvPr id="5017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Times New Roman" pitchFamily="18" charset="0"/>
                <a:ea typeface="+mn-ea"/>
                <a:cs typeface="+mn-cs"/>
              </a:rPr>
              <a:t>An einer Integrierten Gesamtschule werden, wie an einer Kooperativen Gesamtschule, alle drei Bildungsgänge angeboten – der Hauptschulbildungsgang, der Realschulbildungsgang und der gymnasiale Bildungsgang. Entsprechend können an dieser Schulform ebenfalls alle Abschlüsse der Sekundarstufe 1 erreicht werden. Im Unterschied zur kooperativen Gesamtschule wird an einer Integrierten Gesamtschule der Unterricht bildungsgangübergreifend organisiert. Dadurch erfolgt ein längeres gemeinsames Lernen im Klassenverband, dem sogenannten Kernunterricht. Im Verlauf der weiteren Schullaufbahn an dieser Schulform erfolgt zunehmend eine Aufteilung nach Leistung im Kursunterricht – sogenannte E/G oder A/B/C-Kurse. Der zu erwerbende Schulabschluss am Ende der Jahrgangstufe 9 oder 10 sowie ein eventueller Wechsel an eine gymnasiale Oberstufe entscheiden sich aufgrund der erbrachten Leistungen.   </a:t>
            </a:r>
          </a:p>
          <a:p>
            <a:pPr defTabSz="457200"/>
            <a:endParaRPr lang="de-DE" altLang="de-DE" b="1" dirty="0">
              <a:solidFill>
                <a:srgbClr val="FF0000"/>
              </a:solidFill>
              <a:ea typeface="MS PGothic" panose="020B0600070205080204" pitchFamily="34" charset="-128"/>
            </a:endParaRPr>
          </a:p>
        </p:txBody>
      </p:sp>
      <p:sp>
        <p:nvSpPr>
          <p:cNvPr id="5018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ABB8FB9-19CC-4CD7-A7E6-C10FD47A6EAD}" type="slidenum">
              <a:rPr lang="de-DE" altLang="de-DE">
                <a:solidFill>
                  <a:srgbClr val="000000"/>
                </a:solidFill>
              </a:rPr>
              <a:pPr>
                <a:spcBef>
                  <a:spcPct val="0"/>
                </a:spcBef>
              </a:pPr>
              <a:t>6</a:t>
            </a:fld>
            <a:endParaRPr lang="de-DE" altLang="de-DE">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p:cNvSpPr>
            <a:spLocks noGrp="1" noRot="1" noChangeAspect="1" noTextEdit="1"/>
          </p:cNvSpPr>
          <p:nvPr>
            <p:ph type="sldImg"/>
          </p:nvPr>
        </p:nvSpPr>
        <p:spPr>
          <a:ln/>
        </p:spPr>
      </p:sp>
      <p:sp>
        <p:nvSpPr>
          <p:cNvPr id="522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200" kern="1200" dirty="0" smtClean="0">
                <a:solidFill>
                  <a:schemeClr val="tx1"/>
                </a:solidFill>
                <a:effectLst/>
                <a:latin typeface="Times New Roman" pitchFamily="18" charset="0"/>
                <a:ea typeface="+mn-ea"/>
                <a:cs typeface="+mn-cs"/>
              </a:rPr>
              <a:t>Alle Jugendlichen besuchen nach der Sekundarstufe I weiter die Schule und wechseln damit in die Sekundarstufe II.</a:t>
            </a:r>
          </a:p>
          <a:p>
            <a:r>
              <a:rPr lang="de-DE" sz="1200" kern="1200" dirty="0" smtClean="0">
                <a:solidFill>
                  <a:schemeClr val="tx1"/>
                </a:solidFill>
                <a:effectLst/>
                <a:latin typeface="Times New Roman" pitchFamily="18" charset="0"/>
                <a:ea typeface="+mn-ea"/>
                <a:cs typeface="+mn-cs"/>
              </a:rPr>
              <a:t>Dann wählen sie einen Bildungsgang, der entweder auf ein Studium vorbereitet, oder auf einen Beruf.</a:t>
            </a:r>
          </a:p>
          <a:p>
            <a:r>
              <a:rPr lang="de-DE" sz="1200" kern="1200" dirty="0" smtClean="0">
                <a:solidFill>
                  <a:schemeClr val="tx1"/>
                </a:solidFill>
                <a:effectLst/>
                <a:latin typeface="Times New Roman" pitchFamily="18" charset="0"/>
                <a:ea typeface="+mn-ea"/>
                <a:cs typeface="+mn-cs"/>
              </a:rPr>
              <a:t>Damit eröffnen sich für die Jugendlichen unterschiedliche Wege, nach dem Besuch der Sekundarstufe I auf dem jeweiligen Schulabschluss aufzubauen.</a:t>
            </a:r>
          </a:p>
          <a:p>
            <a:pPr defTabSz="457200"/>
            <a:endParaRPr lang="de-DE" altLang="de-DE" dirty="0">
              <a:latin typeface="Arial" panose="020B0604020202020204" pitchFamily="34" charset="0"/>
              <a:ea typeface="MS PGothic" panose="020B0600070205080204" pitchFamily="34" charset="-128"/>
              <a:cs typeface="Arial" panose="020B0604020202020204" pitchFamily="34" charset="0"/>
            </a:endParaRPr>
          </a:p>
        </p:txBody>
      </p:sp>
      <p:sp>
        <p:nvSpPr>
          <p:cNvPr id="5222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24611C-1D4D-419D-A0D3-5E1BF6C0C8FC}" type="slidenum">
              <a:rPr lang="de-DE" altLang="de-DE"/>
              <a:pPr>
                <a:spcBef>
                  <a:spcPct val="0"/>
                </a:spcBef>
              </a:pPr>
              <a:t>7</a:t>
            </a:fld>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p:cNvSpPr>
            <a:spLocks noGrp="1" noRot="1" noChangeAspect="1" noTextEdit="1"/>
          </p:cNvSpPr>
          <p:nvPr>
            <p:ph type="sldImg"/>
          </p:nvPr>
        </p:nvSpPr>
        <p:spPr>
          <a:ln/>
        </p:spPr>
      </p:sp>
      <p:sp>
        <p:nvSpPr>
          <p:cNvPr id="5427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200" kern="1200" dirty="0" smtClean="0">
                <a:solidFill>
                  <a:schemeClr val="tx1"/>
                </a:solidFill>
                <a:effectLst/>
                <a:latin typeface="Times New Roman" pitchFamily="18" charset="0"/>
                <a:ea typeface="+mn-ea"/>
                <a:cs typeface="+mn-cs"/>
              </a:rPr>
              <a:t>Die nächsten beiden Seiten beschreiben mögliche schulische Wege, die ein Jugendlicher mit einem Hauptschulabschluss oder einem mittleren Abschluss</a:t>
            </a:r>
          </a:p>
          <a:p>
            <a:r>
              <a:rPr lang="de-DE" sz="1200" kern="1200" dirty="0" smtClean="0">
                <a:solidFill>
                  <a:schemeClr val="tx1"/>
                </a:solidFill>
                <a:effectLst/>
                <a:latin typeface="Times New Roman" pitchFamily="18" charset="0"/>
                <a:ea typeface="+mn-ea"/>
                <a:cs typeface="+mn-cs"/>
              </a:rPr>
              <a:t> wählen kann.</a:t>
            </a:r>
          </a:p>
          <a:p>
            <a:r>
              <a:rPr lang="de-DE" sz="1200" kern="1200" dirty="0" smtClean="0">
                <a:solidFill>
                  <a:schemeClr val="tx1"/>
                </a:solidFill>
                <a:effectLst/>
                <a:latin typeface="Times New Roman" pitchFamily="18" charset="0"/>
                <a:ea typeface="+mn-ea"/>
                <a:cs typeface="+mn-cs"/>
              </a:rPr>
              <a:t>Die Beruflichen Schulen beraten Sie gerne über die vielen Anschlussmöglichkeiten auch im Rahmen der Tage der offenen Tür.</a:t>
            </a:r>
          </a:p>
          <a:p>
            <a:endParaRPr lang="de-DE" altLang="de-DE" dirty="0">
              <a:latin typeface="Arial" panose="020B0604020202020204" pitchFamily="34" charset="0"/>
              <a:cs typeface="Arial" panose="020B0604020202020204" pitchFamily="34" charset="0"/>
            </a:endParaRPr>
          </a:p>
        </p:txBody>
      </p:sp>
      <p:sp>
        <p:nvSpPr>
          <p:cNvPr id="5427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9AB776-BECC-42B7-B581-FA60355E380E}" type="slidenum">
              <a:rPr lang="de-DE" altLang="de-DE"/>
              <a:pPr>
                <a:spcBef>
                  <a:spcPct val="0"/>
                </a:spcBef>
              </a:pPr>
              <a:t>8</a:t>
            </a:fld>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p:cNvSpPr>
            <a:spLocks noGrp="1" noRot="1" noChangeAspect="1" noTextEdit="1"/>
          </p:cNvSpPr>
          <p:nvPr>
            <p:ph type="sldImg"/>
          </p:nvPr>
        </p:nvSpPr>
        <p:spPr>
          <a:ln/>
        </p:spPr>
      </p:sp>
      <p:sp>
        <p:nvSpPr>
          <p:cNvPr id="5632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smtClean="0">
                <a:latin typeface="Arial" panose="020B0604020202020204" pitchFamily="34" charset="0"/>
                <a:cs typeface="Arial" panose="020B0604020202020204" pitchFamily="34" charset="0"/>
              </a:rPr>
              <a:t>s. vorherige</a:t>
            </a:r>
            <a:r>
              <a:rPr lang="de-DE" altLang="de-DE" baseline="0" dirty="0" smtClean="0">
                <a:latin typeface="Arial" panose="020B0604020202020204" pitchFamily="34" charset="0"/>
                <a:cs typeface="Arial" panose="020B0604020202020204" pitchFamily="34" charset="0"/>
              </a:rPr>
              <a:t> Folie</a:t>
            </a:r>
            <a:endParaRPr lang="de-DE" altLang="de-DE" dirty="0">
              <a:latin typeface="Arial" panose="020B0604020202020204" pitchFamily="34" charset="0"/>
              <a:cs typeface="Arial" panose="020B0604020202020204" pitchFamily="34" charset="0"/>
            </a:endParaRPr>
          </a:p>
        </p:txBody>
      </p:sp>
      <p:sp>
        <p:nvSpPr>
          <p:cNvPr id="5632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CA120C-1AA7-4E79-A07A-29611831BF77}" type="slidenum">
              <a:rPr lang="de-DE" altLang="de-DE"/>
              <a:pPr>
                <a:spcBef>
                  <a:spcPct val="0"/>
                </a:spcBef>
              </a:pPr>
              <a:t>9</a:t>
            </a:fld>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293688" y="2679700"/>
            <a:ext cx="8853487" cy="4203700"/>
          </a:xfrm>
          <a:prstGeom prst="rect">
            <a:avLst/>
          </a:prstGeom>
          <a:solidFill>
            <a:srgbClr val="24489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endParaRPr lang="de-DE" altLang="de-DE" sz="4800" dirty="0">
              <a:solidFill>
                <a:srgbClr val="244894"/>
              </a:solidFill>
              <a:latin typeface="Times" charset="0"/>
            </a:endParaRPr>
          </a:p>
        </p:txBody>
      </p:sp>
      <p:pic>
        <p:nvPicPr>
          <p:cNvPr id="5" name="Picture 8" descr="Streif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73063"/>
            <a:ext cx="2905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M_RGB"/>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53400" y="376238"/>
            <a:ext cx="6381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userDrawn="1"/>
        </p:nvSpPr>
        <p:spPr bwMode="auto">
          <a:xfrm>
            <a:off x="914400" y="5715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endParaRPr lang="de-DE" altLang="de-DE" dirty="0"/>
          </a:p>
        </p:txBody>
      </p:sp>
      <p:sp>
        <p:nvSpPr>
          <p:cNvPr id="8" name="Text Box 16"/>
          <p:cNvSpPr txBox="1">
            <a:spLocks noChangeArrowheads="1"/>
          </p:cNvSpPr>
          <p:nvPr userDrawn="1"/>
        </p:nvSpPr>
        <p:spPr bwMode="auto">
          <a:xfrm>
            <a:off x="531813" y="293688"/>
            <a:ext cx="195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de-DE" altLang="de-DE" sz="1200" b="1" dirty="0">
                <a:solidFill>
                  <a:srgbClr val="244894"/>
                </a:solidFill>
                <a:latin typeface="Arial" charset="0"/>
              </a:rPr>
              <a:t>Hessische Staatskanzlei</a:t>
            </a:r>
          </a:p>
        </p:txBody>
      </p:sp>
      <p:sp>
        <p:nvSpPr>
          <p:cNvPr id="3074" name="Rectangle 2"/>
          <p:cNvSpPr>
            <a:spLocks noGrp="1" noChangeArrowheads="1"/>
          </p:cNvSpPr>
          <p:nvPr>
            <p:ph type="ctrTitle"/>
          </p:nvPr>
        </p:nvSpPr>
        <p:spPr>
          <a:xfrm>
            <a:off x="531813" y="1668463"/>
            <a:ext cx="7772400" cy="1143000"/>
          </a:xfrm>
        </p:spPr>
        <p:txBody>
          <a:bodyPr anchor="ctr"/>
          <a:lstStyle>
            <a:lvl1pPr>
              <a:defRPr/>
            </a:lvl1pPr>
          </a:lstStyle>
          <a:p>
            <a:r>
              <a:rPr lang="de-DE"/>
              <a:t>Einzeiliger oder zweizeiliger</a:t>
            </a:r>
            <a:br>
              <a:rPr lang="de-DE"/>
            </a:br>
            <a:r>
              <a:rPr lang="de-DE"/>
              <a:t>Titel</a:t>
            </a:r>
          </a:p>
        </p:txBody>
      </p:sp>
      <p:sp>
        <p:nvSpPr>
          <p:cNvPr id="3075" name="Rectangle 3"/>
          <p:cNvSpPr>
            <a:spLocks noGrp="1" noChangeArrowheads="1"/>
          </p:cNvSpPr>
          <p:nvPr>
            <p:ph type="subTitle" idx="1"/>
          </p:nvPr>
        </p:nvSpPr>
        <p:spPr>
          <a:xfrm>
            <a:off x="531813" y="3122613"/>
            <a:ext cx="6400800" cy="1752600"/>
          </a:xfrm>
        </p:spPr>
        <p:txBody>
          <a:bodyPr/>
          <a:lstStyle>
            <a:lvl1pPr marL="0" indent="0">
              <a:defRPr sz="2400">
                <a:solidFill>
                  <a:schemeClr val="bg1"/>
                </a:solidFill>
              </a:defRPr>
            </a:lvl1pPr>
          </a:lstStyle>
          <a:p>
            <a:r>
              <a:rPr lang="de-DE"/>
              <a:t>Untertitel der Präsentation</a:t>
            </a:r>
          </a:p>
        </p:txBody>
      </p:sp>
      <p:sp>
        <p:nvSpPr>
          <p:cNvPr id="9" name="Rectangle 18"/>
          <p:cNvSpPr>
            <a:spLocks noGrp="1" noChangeArrowheads="1"/>
          </p:cNvSpPr>
          <p:nvPr>
            <p:ph type="dt" sz="half" idx="10"/>
          </p:nvPr>
        </p:nvSpPr>
        <p:spPr>
          <a:xfrm>
            <a:off x="609600" y="6324600"/>
            <a:ext cx="4419600" cy="381000"/>
          </a:xfrm>
        </p:spPr>
        <p:txBody>
          <a:bodyPr lIns="0" tIns="0" rIns="0" bIns="0"/>
          <a:lstStyle>
            <a:lvl1pPr eaLnBrk="0" hangingPunct="0">
              <a:defRPr sz="1200">
                <a:solidFill>
                  <a:schemeClr val="bg1"/>
                </a:solidFill>
              </a:defRPr>
            </a:lvl1pPr>
          </a:lstStyle>
          <a:p>
            <a:pPr>
              <a:defRPr/>
            </a:pPr>
            <a:r>
              <a:rPr lang="de-DE"/>
              <a:t>Wiesbaden, den </a:t>
            </a:r>
            <a:fld id="{4032C009-2A53-4463-8E7B-88E1D3A97DEC}" type="datetime2">
              <a:rPr lang="de-DE" smtClean="0"/>
              <a:t>Dienstag, 10. November 2020</a:t>
            </a:fld>
            <a:endParaRPr lang="de-DE"/>
          </a:p>
        </p:txBody>
      </p:sp>
    </p:spTree>
    <p:extLst>
      <p:ext uri="{BB962C8B-B14F-4D97-AF65-F5344CB8AC3E}">
        <p14:creationId xmlns:p14="http://schemas.microsoft.com/office/powerpoint/2010/main" val="2676715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fld id="{3464AD18-D50D-49FC-8779-33924F118DFA}" type="datetime2">
              <a:rPr lang="de-DE" smtClean="0"/>
              <a:t>Dienstag, 10. November 2020</a:t>
            </a:fld>
            <a:endParaRPr lang="de-DE" dirty="0"/>
          </a:p>
        </p:txBody>
      </p:sp>
      <p:sp>
        <p:nvSpPr>
          <p:cNvPr id="5"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2526396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361113" y="838200"/>
            <a:ext cx="1943100" cy="52578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31813" y="838200"/>
            <a:ext cx="5676900" cy="52578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fld id="{172E469F-BF74-47B3-A41E-CF68764A7512}" type="datetime2">
              <a:rPr lang="de-DE" smtClean="0"/>
              <a:t>Dienstag, 10. November 2020</a:t>
            </a:fld>
            <a:endParaRPr lang="de-DE" dirty="0"/>
          </a:p>
        </p:txBody>
      </p:sp>
      <p:sp>
        <p:nvSpPr>
          <p:cNvPr id="5"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1873398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lvl1pPr>
              <a:defRPr>
                <a:solidFill>
                  <a:schemeClr val="tx1"/>
                </a:solidFill>
              </a:defRPr>
            </a:lvl1pPr>
            <a:lvl2pPr marL="914400" indent="-457200">
              <a:buFont typeface="Arial" panose="020B0604020202020204" pitchFamily="34" charset="0"/>
              <a:buChar char="•"/>
              <a:defRPr sz="1800">
                <a:latin typeface="+mn-lt"/>
              </a:defRPr>
            </a:lvl2pPr>
            <a:lvl3pPr marL="1257300" indent="-342900">
              <a:buFont typeface="Courier New" panose="02070309020205020404" pitchFamily="49" charset="0"/>
              <a:buChar char="o"/>
              <a:defRPr sz="1800">
                <a:latin typeface="+mn-lt"/>
              </a:defRPr>
            </a:lvl3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p:txBody>
          <a:bodyPr/>
          <a:lstStyle>
            <a:lvl1pPr>
              <a:defRPr/>
            </a:lvl1pPr>
          </a:lstStyle>
          <a:p>
            <a:pPr>
              <a:defRPr/>
            </a:pPr>
            <a:fld id="{DD3C1AE1-7042-4CF9-92B7-3F558A776E93}" type="datetime2">
              <a:rPr lang="de-DE" smtClean="0"/>
              <a:t>Dienstag, 10. November 2020</a:t>
            </a:fld>
            <a:endParaRPr lang="de-DE" dirty="0"/>
          </a:p>
        </p:txBody>
      </p:sp>
      <p:sp>
        <p:nvSpPr>
          <p:cNvPr id="5" name="Fußzeilenplatzhalter 4"/>
          <p:cNvSpPr>
            <a:spLocks noGrp="1"/>
          </p:cNvSpPr>
          <p:nvPr>
            <p:ph type="ftr" sz="quarter" idx="11"/>
          </p:nvPr>
        </p:nvSpPr>
        <p:spPr/>
        <p:txBody>
          <a:bodyPr/>
          <a:lstStyle>
            <a:lvl1pPr>
              <a:defRPr sz="1200" b="1"/>
            </a:lvl1pPr>
          </a:lstStyle>
          <a:p>
            <a:pPr>
              <a:defRPr/>
            </a:pPr>
            <a:r>
              <a:rPr lang="de-DE"/>
              <a:t>Hessisches Kultusministerium</a:t>
            </a:r>
          </a:p>
        </p:txBody>
      </p:sp>
    </p:spTree>
    <p:extLst>
      <p:ext uri="{BB962C8B-B14F-4D97-AF65-F5344CB8AC3E}">
        <p14:creationId xmlns:p14="http://schemas.microsoft.com/office/powerpoint/2010/main" val="2733853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fld id="{02950819-2AB5-4030-9B9C-1D8597F0C630}" type="datetime2">
              <a:rPr lang="de-DE" smtClean="0"/>
              <a:t>Dienstag, 10. November 2020</a:t>
            </a:fld>
            <a:endParaRPr lang="de-DE" dirty="0"/>
          </a:p>
        </p:txBody>
      </p:sp>
      <p:sp>
        <p:nvSpPr>
          <p:cNvPr id="5"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3382137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318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49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fld id="{25D775AD-5BD0-4F8F-8671-ED39DBB10D7E}" type="datetime2">
              <a:rPr lang="de-DE" smtClean="0"/>
              <a:t>Dienstag, 10. November 2020</a:t>
            </a:fld>
            <a:endParaRPr lang="de-DE" dirty="0"/>
          </a:p>
        </p:txBody>
      </p:sp>
      <p:sp>
        <p:nvSpPr>
          <p:cNvPr id="6"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3798391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fld id="{2E6D0B9C-CB9C-41F0-BF6C-DE084B7B796C}" type="datetime2">
              <a:rPr lang="de-DE" smtClean="0"/>
              <a:t>Dienstag, 10. November 2020</a:t>
            </a:fld>
            <a:endParaRPr lang="de-DE" dirty="0"/>
          </a:p>
        </p:txBody>
      </p:sp>
      <p:sp>
        <p:nvSpPr>
          <p:cNvPr id="8"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2277654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fld id="{106D765C-F9F4-468D-8F32-7B66EFD53153}" type="datetime2">
              <a:rPr lang="de-DE" smtClean="0"/>
              <a:t>Dienstag, 10. November 2020</a:t>
            </a:fld>
            <a:endParaRPr lang="de-DE" dirty="0"/>
          </a:p>
        </p:txBody>
      </p:sp>
      <p:sp>
        <p:nvSpPr>
          <p:cNvPr id="4"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1810981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51EBAED-8BC0-4E3C-A53B-C8B68A87CA89}" type="datetime2">
              <a:rPr lang="de-DE" smtClean="0"/>
              <a:t>Dienstag, 10. November 2020</a:t>
            </a:fld>
            <a:endParaRPr lang="de-DE" dirty="0"/>
          </a:p>
        </p:txBody>
      </p:sp>
      <p:sp>
        <p:nvSpPr>
          <p:cNvPr id="3"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80859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fld id="{E81ABDF2-6D8C-4CD3-BD90-95479CFA0007}" type="datetime2">
              <a:rPr lang="de-DE" smtClean="0"/>
              <a:t>Dienstag, 10. November 2020</a:t>
            </a:fld>
            <a:endParaRPr lang="de-DE" dirty="0"/>
          </a:p>
        </p:txBody>
      </p:sp>
      <p:sp>
        <p:nvSpPr>
          <p:cNvPr id="6"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4149552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fld id="{D51BD7D9-D517-4AFE-ACF2-E3885D9644B8}" type="datetime2">
              <a:rPr lang="de-DE" smtClean="0"/>
              <a:t>Dienstag, 10. November 2020</a:t>
            </a:fld>
            <a:endParaRPr lang="de-DE" dirty="0"/>
          </a:p>
        </p:txBody>
      </p:sp>
      <p:sp>
        <p:nvSpPr>
          <p:cNvPr id="6" name="Rectangle 5"/>
          <p:cNvSpPr>
            <a:spLocks noGrp="1" noChangeArrowheads="1"/>
          </p:cNvSpPr>
          <p:nvPr>
            <p:ph type="ftr" sz="quarter" idx="11"/>
          </p:nvPr>
        </p:nvSpPr>
        <p:spPr>
          <a:ln/>
        </p:spPr>
        <p:txBody>
          <a:bodyPr/>
          <a:lstStyle>
            <a:lvl1pPr>
              <a:defRPr/>
            </a:lvl1pPr>
          </a:lstStyle>
          <a:p>
            <a:pPr>
              <a:defRPr/>
            </a:pPr>
            <a:r>
              <a:rPr lang="de-DE" smtClean="0"/>
              <a:t>Hessisches Kultusministerium</a:t>
            </a:r>
            <a:endParaRPr lang="de-DE"/>
          </a:p>
        </p:txBody>
      </p:sp>
    </p:spTree>
    <p:extLst>
      <p:ext uri="{BB962C8B-B14F-4D97-AF65-F5344CB8AC3E}">
        <p14:creationId xmlns:p14="http://schemas.microsoft.com/office/powerpoint/2010/main" val="1530139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1813"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Nmvb fgus</a:t>
            </a:r>
          </a:p>
        </p:txBody>
      </p:sp>
      <p:sp>
        <p:nvSpPr>
          <p:cNvPr id="1027" name="Rectangle 3"/>
          <p:cNvSpPr>
            <a:spLocks noGrp="1" noChangeArrowheads="1"/>
          </p:cNvSpPr>
          <p:nvPr>
            <p:ph type="body" idx="1"/>
          </p:nvPr>
        </p:nvSpPr>
        <p:spPr bwMode="auto">
          <a:xfrm>
            <a:off x="531813"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vmlöKEDG</a:t>
            </a:r>
            <a:br>
              <a:rPr lang="de-DE" altLang="de-DE"/>
            </a:br>
            <a:endParaRPr lang="de-DE" altLang="de-DE"/>
          </a:p>
        </p:txBody>
      </p:sp>
      <p:sp>
        <p:nvSpPr>
          <p:cNvPr id="1028" name="Rectangle 4"/>
          <p:cNvSpPr>
            <a:spLocks noGrp="1" noChangeArrowheads="1"/>
          </p:cNvSpPr>
          <p:nvPr>
            <p:ph type="dt" sz="half" idx="2"/>
          </p:nvPr>
        </p:nvSpPr>
        <p:spPr bwMode="auto">
          <a:xfrm>
            <a:off x="533400" y="6400800"/>
            <a:ext cx="2940050" cy="381000"/>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lvl1pPr eaLnBrk="1" hangingPunct="1">
              <a:defRPr sz="1000">
                <a:solidFill>
                  <a:srgbClr val="3333CC"/>
                </a:solidFill>
                <a:latin typeface="+mn-lt"/>
              </a:defRPr>
            </a:lvl1pPr>
          </a:lstStyle>
          <a:p>
            <a:pPr>
              <a:defRPr/>
            </a:pPr>
            <a:fld id="{DE849436-5560-4A58-8AE0-38F2740ED8CE}" type="datetime2">
              <a:rPr lang="de-DE" smtClean="0"/>
              <a:t>Dienstag, 10. November 2020</a:t>
            </a:fld>
            <a:endParaRPr lang="de-DE" dirty="0"/>
          </a:p>
        </p:txBody>
      </p:sp>
      <p:sp>
        <p:nvSpPr>
          <p:cNvPr id="1029" name="Rectangle 5"/>
          <p:cNvSpPr>
            <a:spLocks noGrp="1" noChangeArrowheads="1"/>
          </p:cNvSpPr>
          <p:nvPr>
            <p:ph type="ftr" sz="quarter" idx="3"/>
          </p:nvPr>
        </p:nvSpPr>
        <p:spPr bwMode="auto">
          <a:xfrm>
            <a:off x="531813" y="29368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244894"/>
                </a:solidFill>
                <a:latin typeface="+mn-lt"/>
              </a:defRPr>
            </a:lvl1pPr>
          </a:lstStyle>
          <a:p>
            <a:pPr>
              <a:defRPr/>
            </a:pPr>
            <a:r>
              <a:rPr lang="de-DE" smtClean="0"/>
              <a:t>Hessisches Kultusministerium</a:t>
            </a:r>
            <a:endParaRPr lang="de-DE"/>
          </a:p>
        </p:txBody>
      </p:sp>
      <p:pic>
        <p:nvPicPr>
          <p:cNvPr id="1030" name="Picture 7" descr="Streifen"/>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373063"/>
            <a:ext cx="2905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8"/>
          <p:cNvSpPr>
            <a:spLocks noChangeArrowheads="1"/>
          </p:cNvSpPr>
          <p:nvPr/>
        </p:nvSpPr>
        <p:spPr bwMode="auto">
          <a:xfrm>
            <a:off x="6553200" y="640080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defRPr/>
            </a:pPr>
            <a:fld id="{68F29259-C9BD-4CFA-96F4-CA3871FE7958}" type="slidenum">
              <a:rPr lang="it-IT" altLang="de-DE" sz="1000" smtClean="0">
                <a:solidFill>
                  <a:srgbClr val="3333CC"/>
                </a:solidFill>
                <a:latin typeface="Arial" panose="020B0604020202020204" pitchFamily="34" charset="0"/>
              </a:rPr>
              <a:pPr algn="r">
                <a:defRPr/>
              </a:pPr>
              <a:t>‹Nr.›</a:t>
            </a:fld>
            <a:endParaRPr lang="it-IT" altLang="de-DE" sz="1000">
              <a:solidFill>
                <a:srgbClr val="3333CC"/>
              </a:solidFill>
              <a:latin typeface="Arial" panose="020B0604020202020204" pitchFamily="34" charset="0"/>
            </a:endParaRPr>
          </a:p>
        </p:txBody>
      </p:sp>
      <p:pic>
        <p:nvPicPr>
          <p:cNvPr id="1032" name="Picture 10" descr="HM_RGB"/>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153400" y="376238"/>
            <a:ext cx="6381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26" r:id="rId1"/>
    <p:sldLayoutId id="2147484127"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hf sldNum="0" hdr="0" dt="0"/>
  <p:txStyles>
    <p:titleStyle>
      <a:lvl1pPr algn="l" rtl="0" eaLnBrk="0" fontAlgn="base" hangingPunct="0">
        <a:spcBef>
          <a:spcPct val="0"/>
        </a:spcBef>
        <a:spcAft>
          <a:spcPct val="0"/>
        </a:spcAft>
        <a:defRPr sz="2400" b="1">
          <a:solidFill>
            <a:srgbClr val="244894"/>
          </a:solidFill>
          <a:latin typeface="+mj-lt"/>
          <a:ea typeface="+mj-ea"/>
          <a:cs typeface="+mj-cs"/>
        </a:defRPr>
      </a:lvl1pPr>
      <a:lvl2pPr algn="l" rtl="0" eaLnBrk="0" fontAlgn="base" hangingPunct="0">
        <a:spcBef>
          <a:spcPct val="0"/>
        </a:spcBef>
        <a:spcAft>
          <a:spcPct val="0"/>
        </a:spcAft>
        <a:defRPr sz="2400" b="1">
          <a:solidFill>
            <a:srgbClr val="244894"/>
          </a:solidFill>
          <a:latin typeface="Arial" charset="0"/>
        </a:defRPr>
      </a:lvl2pPr>
      <a:lvl3pPr algn="l" rtl="0" eaLnBrk="0" fontAlgn="base" hangingPunct="0">
        <a:spcBef>
          <a:spcPct val="0"/>
        </a:spcBef>
        <a:spcAft>
          <a:spcPct val="0"/>
        </a:spcAft>
        <a:defRPr sz="2400" b="1">
          <a:solidFill>
            <a:srgbClr val="244894"/>
          </a:solidFill>
          <a:latin typeface="Arial" charset="0"/>
        </a:defRPr>
      </a:lvl3pPr>
      <a:lvl4pPr algn="l" rtl="0" eaLnBrk="0" fontAlgn="base" hangingPunct="0">
        <a:spcBef>
          <a:spcPct val="0"/>
        </a:spcBef>
        <a:spcAft>
          <a:spcPct val="0"/>
        </a:spcAft>
        <a:defRPr sz="2400" b="1">
          <a:solidFill>
            <a:srgbClr val="244894"/>
          </a:solidFill>
          <a:latin typeface="Arial" charset="0"/>
        </a:defRPr>
      </a:lvl4pPr>
      <a:lvl5pPr algn="l" rtl="0" eaLnBrk="0" fontAlgn="base" hangingPunct="0">
        <a:spcBef>
          <a:spcPct val="0"/>
        </a:spcBef>
        <a:spcAft>
          <a:spcPct val="0"/>
        </a:spcAft>
        <a:defRPr sz="2400" b="1">
          <a:solidFill>
            <a:srgbClr val="244894"/>
          </a:solidFill>
          <a:latin typeface="Arial" charset="0"/>
        </a:defRPr>
      </a:lvl5pPr>
      <a:lvl6pPr marL="457200" algn="l" rtl="0" fontAlgn="base">
        <a:spcBef>
          <a:spcPct val="0"/>
        </a:spcBef>
        <a:spcAft>
          <a:spcPct val="0"/>
        </a:spcAft>
        <a:defRPr sz="2400" b="1">
          <a:solidFill>
            <a:srgbClr val="244894"/>
          </a:solidFill>
          <a:latin typeface="Arial" charset="0"/>
        </a:defRPr>
      </a:lvl6pPr>
      <a:lvl7pPr marL="914400" algn="l" rtl="0" fontAlgn="base">
        <a:spcBef>
          <a:spcPct val="0"/>
        </a:spcBef>
        <a:spcAft>
          <a:spcPct val="0"/>
        </a:spcAft>
        <a:defRPr sz="2400" b="1">
          <a:solidFill>
            <a:srgbClr val="244894"/>
          </a:solidFill>
          <a:latin typeface="Arial" charset="0"/>
        </a:defRPr>
      </a:lvl7pPr>
      <a:lvl8pPr marL="1371600" algn="l" rtl="0" fontAlgn="base">
        <a:spcBef>
          <a:spcPct val="0"/>
        </a:spcBef>
        <a:spcAft>
          <a:spcPct val="0"/>
        </a:spcAft>
        <a:defRPr sz="2400" b="1">
          <a:solidFill>
            <a:srgbClr val="244894"/>
          </a:solidFill>
          <a:latin typeface="Arial" charset="0"/>
        </a:defRPr>
      </a:lvl8pPr>
      <a:lvl9pPr marL="1828800" algn="l" rtl="0" fontAlgn="base">
        <a:spcBef>
          <a:spcPct val="0"/>
        </a:spcBef>
        <a:spcAft>
          <a:spcPct val="0"/>
        </a:spcAft>
        <a:defRPr sz="2400" b="1">
          <a:solidFill>
            <a:srgbClr val="244894"/>
          </a:solidFill>
          <a:latin typeface="Arial" charset="0"/>
        </a:defRPr>
      </a:lvl9pPr>
    </p:titleStyle>
    <p:bodyStyle>
      <a:lvl1pPr marL="342900" indent="-342900" algn="l" rtl="0" eaLnBrk="0" fontAlgn="base" hangingPunct="0">
        <a:lnSpc>
          <a:spcPts val="3000"/>
        </a:lnSpc>
        <a:spcBef>
          <a:spcPct val="0"/>
        </a:spcBef>
        <a:spcAft>
          <a:spcPct val="0"/>
        </a:spcAft>
        <a:defRPr>
          <a:solidFill>
            <a:srgbClr val="3333CC"/>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Times New Roman"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lnSpc>
          <a:spcPts val="3000"/>
        </a:lnSpc>
        <a:spcBef>
          <a:spcPct val="0"/>
        </a:spcBef>
        <a:spcAft>
          <a:spcPct val="0"/>
        </a:spcAft>
        <a:buChar char="»"/>
        <a:defRPr>
          <a:solidFill>
            <a:schemeClr val="tx1"/>
          </a:solidFill>
          <a:latin typeface="+mn-lt"/>
        </a:defRPr>
      </a:lvl5pPr>
      <a:lvl6pPr marL="2514600" indent="-228600" algn="l" rtl="0" fontAlgn="base">
        <a:lnSpc>
          <a:spcPts val="3000"/>
        </a:lnSpc>
        <a:spcBef>
          <a:spcPct val="0"/>
        </a:spcBef>
        <a:spcAft>
          <a:spcPct val="0"/>
        </a:spcAft>
        <a:buChar char="»"/>
        <a:defRPr>
          <a:solidFill>
            <a:schemeClr val="tx1"/>
          </a:solidFill>
          <a:latin typeface="+mn-lt"/>
        </a:defRPr>
      </a:lvl6pPr>
      <a:lvl7pPr marL="2971800" indent="-228600" algn="l" rtl="0" fontAlgn="base">
        <a:lnSpc>
          <a:spcPts val="3000"/>
        </a:lnSpc>
        <a:spcBef>
          <a:spcPct val="0"/>
        </a:spcBef>
        <a:spcAft>
          <a:spcPct val="0"/>
        </a:spcAft>
        <a:buChar char="»"/>
        <a:defRPr>
          <a:solidFill>
            <a:schemeClr val="tx1"/>
          </a:solidFill>
          <a:latin typeface="+mn-lt"/>
        </a:defRPr>
      </a:lvl7pPr>
      <a:lvl8pPr marL="3429000" indent="-228600" algn="l" rtl="0" fontAlgn="base">
        <a:lnSpc>
          <a:spcPts val="3000"/>
        </a:lnSpc>
        <a:spcBef>
          <a:spcPct val="0"/>
        </a:spcBef>
        <a:spcAft>
          <a:spcPct val="0"/>
        </a:spcAft>
        <a:buChar char="»"/>
        <a:defRPr>
          <a:solidFill>
            <a:schemeClr val="tx1"/>
          </a:solidFill>
          <a:latin typeface="+mn-lt"/>
        </a:defRPr>
      </a:lvl8pPr>
      <a:lvl9pPr marL="3886200" indent="-228600" algn="l" rtl="0" fontAlgn="base">
        <a:lnSpc>
          <a:spcPts val="3000"/>
        </a:lnSpc>
        <a:spcBef>
          <a:spcPct val="0"/>
        </a:spcBef>
        <a:spcAft>
          <a:spcPct val="0"/>
        </a:spcAft>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a:xfrm>
            <a:off x="531813" y="838200"/>
            <a:ext cx="7772400" cy="1146175"/>
          </a:xfrm>
        </p:spPr>
        <p:txBody>
          <a:bodyPr/>
          <a:lstStyle/>
          <a:p>
            <a:pPr>
              <a:defRPr/>
            </a:pPr>
            <a:r>
              <a:rPr lang="de-DE" altLang="de-DE" dirty="0">
                <a:solidFill>
                  <a:schemeClr val="accent6">
                    <a:lumMod val="75000"/>
                  </a:schemeClr>
                </a:solidFill>
              </a:rPr>
              <a:t>Bildungsgänge und Schulformen – Was ist der Unterschied?</a:t>
            </a:r>
          </a:p>
        </p:txBody>
      </p:sp>
      <p:sp>
        <p:nvSpPr>
          <p:cNvPr id="18435" name="Inhaltsplatzhalter 2"/>
          <p:cNvSpPr>
            <a:spLocks noGrp="1"/>
          </p:cNvSpPr>
          <p:nvPr>
            <p:ph idx="1"/>
          </p:nvPr>
        </p:nvSpPr>
        <p:spPr>
          <a:xfrm>
            <a:off x="531813" y="1979613"/>
            <a:ext cx="7772400" cy="4114800"/>
          </a:xfrm>
        </p:spPr>
        <p:txBody>
          <a:bodyPr/>
          <a:lstStyle/>
          <a:p>
            <a:pPr marL="0" indent="0">
              <a:defRPr/>
            </a:pPr>
            <a:r>
              <a:rPr lang="de-DE" altLang="de-DE" sz="2000" dirty="0">
                <a:solidFill>
                  <a:schemeClr val="accent6">
                    <a:lumMod val="75000"/>
                  </a:schemeClr>
                </a:solidFill>
              </a:rPr>
              <a:t>In der Sekundarstufe I gibt es drei Bildungsgänge, die zu </a:t>
            </a:r>
            <a:r>
              <a:rPr lang="de-DE" altLang="de-DE" sz="2000" dirty="0" err="1">
                <a:solidFill>
                  <a:schemeClr val="accent6">
                    <a:lumMod val="75000"/>
                  </a:schemeClr>
                </a:solidFill>
              </a:rPr>
              <a:t>ver-schiedenen</a:t>
            </a:r>
            <a:r>
              <a:rPr lang="de-DE" altLang="de-DE" sz="2000" dirty="0">
                <a:solidFill>
                  <a:schemeClr val="accent6">
                    <a:lumMod val="75000"/>
                  </a:schemeClr>
                </a:solidFill>
              </a:rPr>
              <a:t> Abschlüssen führen:</a:t>
            </a:r>
          </a:p>
          <a:p>
            <a:pPr>
              <a:buFont typeface="Arial" panose="020B0604020202020204" pitchFamily="34" charset="0"/>
              <a:buChar char="•"/>
              <a:defRPr/>
            </a:pPr>
            <a:r>
              <a:rPr lang="de-DE" altLang="de-DE" sz="2000" dirty="0">
                <a:solidFill>
                  <a:schemeClr val="accent6">
                    <a:lumMod val="75000"/>
                  </a:schemeClr>
                </a:solidFill>
              </a:rPr>
              <a:t>Hauptschulbildungsgang 	</a:t>
            </a:r>
            <a:r>
              <a:rPr lang="de-DE" altLang="de-DE" sz="2000" dirty="0">
                <a:solidFill>
                  <a:schemeClr val="accent6">
                    <a:lumMod val="75000"/>
                  </a:schemeClr>
                </a:solidFill>
                <a:sym typeface="Wingdings" panose="05000000000000000000" pitchFamily="2" charset="2"/>
              </a:rPr>
              <a:t>	</a:t>
            </a:r>
            <a:r>
              <a:rPr lang="de-DE" altLang="de-DE" sz="2000" dirty="0">
                <a:solidFill>
                  <a:schemeClr val="accent6">
                    <a:lumMod val="75000"/>
                  </a:schemeClr>
                </a:solidFill>
              </a:rPr>
              <a:t>Hauptschulabschluss</a:t>
            </a:r>
          </a:p>
          <a:p>
            <a:pPr>
              <a:buFont typeface="Arial" panose="020B0604020202020204" pitchFamily="34" charset="0"/>
              <a:buChar char="•"/>
              <a:defRPr/>
            </a:pPr>
            <a:r>
              <a:rPr lang="de-DE" altLang="de-DE" sz="2000" dirty="0">
                <a:solidFill>
                  <a:schemeClr val="accent6">
                    <a:lumMod val="75000"/>
                  </a:schemeClr>
                </a:solidFill>
              </a:rPr>
              <a:t>Realschulbildungsgang 	</a:t>
            </a:r>
            <a:r>
              <a:rPr lang="de-DE" altLang="de-DE" sz="2000" dirty="0">
                <a:solidFill>
                  <a:schemeClr val="accent6">
                    <a:lumMod val="75000"/>
                  </a:schemeClr>
                </a:solidFill>
                <a:sym typeface="Wingdings" panose="05000000000000000000" pitchFamily="2" charset="2"/>
              </a:rPr>
              <a:t>	</a:t>
            </a:r>
            <a:r>
              <a:rPr lang="de-DE" altLang="de-DE" sz="2000" dirty="0">
                <a:solidFill>
                  <a:schemeClr val="accent6">
                    <a:lumMod val="75000"/>
                  </a:schemeClr>
                </a:solidFill>
              </a:rPr>
              <a:t>Mittlerer Abschluss 						(Realschulabschluss)</a:t>
            </a:r>
          </a:p>
          <a:p>
            <a:pPr>
              <a:buFont typeface="Arial" panose="020B0604020202020204" pitchFamily="34" charset="0"/>
              <a:buChar char="•"/>
              <a:defRPr/>
            </a:pPr>
            <a:r>
              <a:rPr lang="de-DE" altLang="de-DE" sz="2000" dirty="0">
                <a:solidFill>
                  <a:schemeClr val="accent6">
                    <a:lumMod val="75000"/>
                  </a:schemeClr>
                </a:solidFill>
              </a:rPr>
              <a:t>Gymnasialer Bildungsgang 	</a:t>
            </a:r>
            <a:r>
              <a:rPr lang="de-DE" altLang="de-DE" sz="2000" dirty="0">
                <a:solidFill>
                  <a:schemeClr val="accent6">
                    <a:lumMod val="75000"/>
                  </a:schemeClr>
                </a:solidFill>
                <a:sym typeface="Wingdings" panose="05000000000000000000" pitchFamily="2" charset="2"/>
              </a:rPr>
              <a:t></a:t>
            </a:r>
            <a:r>
              <a:rPr lang="de-DE" altLang="de-DE" sz="2000" dirty="0">
                <a:solidFill>
                  <a:schemeClr val="accent6">
                    <a:lumMod val="75000"/>
                  </a:schemeClr>
                </a:solidFill>
              </a:rPr>
              <a:t> 	Allgemeine Hochschulreife 					(Abitur)</a:t>
            </a:r>
          </a:p>
          <a:p>
            <a:pPr marL="0" indent="0">
              <a:defRPr/>
            </a:pPr>
            <a:r>
              <a:rPr lang="de-DE" altLang="de-DE" sz="2000" dirty="0">
                <a:solidFill>
                  <a:schemeClr val="accent6">
                    <a:lumMod val="75000"/>
                  </a:schemeClr>
                </a:solidFill>
              </a:rPr>
              <a:t>Es gibt unterschiedliche Schulformen, an denen diese Bildungs-</a:t>
            </a:r>
          </a:p>
          <a:p>
            <a:pPr marL="0" indent="0">
              <a:defRPr/>
            </a:pPr>
            <a:r>
              <a:rPr lang="de-DE" altLang="de-DE" sz="2000" dirty="0" err="1">
                <a:solidFill>
                  <a:schemeClr val="accent6">
                    <a:lumMod val="75000"/>
                  </a:schemeClr>
                </a:solidFill>
              </a:rPr>
              <a:t>gänge</a:t>
            </a:r>
            <a:r>
              <a:rPr lang="de-DE" altLang="de-DE" sz="2000" dirty="0">
                <a:solidFill>
                  <a:schemeClr val="accent6">
                    <a:lumMod val="75000"/>
                  </a:schemeClr>
                </a:solidFill>
              </a:rPr>
              <a:t> durchlaufen und die entsprechenden Abschlüsse erworben werden können.</a:t>
            </a:r>
          </a:p>
          <a:p>
            <a:pPr>
              <a:defRPr/>
            </a:pPr>
            <a:endParaRPr lang="de-DE" altLang="de-DE" sz="2000" dirty="0"/>
          </a:p>
          <a:p>
            <a:pPr marL="0" indent="0">
              <a:defRPr/>
            </a:pPr>
            <a:endParaRPr lang="de-DE" altLang="de-DE" sz="2000" dirty="0"/>
          </a:p>
        </p:txBody>
      </p:sp>
      <p:sp>
        <p:nvSpPr>
          <p:cNvPr id="5"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449"/>
    </mc:Choice>
    <mc:Fallback xmlns="">
      <p:transition spd="slow" advTm="15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546100" y="588963"/>
            <a:ext cx="7772400" cy="1143000"/>
          </a:xfrm>
        </p:spPr>
        <p:txBody>
          <a:bodyPr/>
          <a:lstStyle/>
          <a:p>
            <a:pPr eaLnBrk="1" hangingPunct="1">
              <a:defRPr/>
            </a:pPr>
            <a:r>
              <a:rPr lang="de-DE" altLang="de-DE" dirty="0">
                <a:solidFill>
                  <a:schemeClr val="accent6">
                    <a:lumMod val="75000"/>
                  </a:schemeClr>
                </a:solidFill>
                <a:ea typeface="MS PGothic" pitchFamily="34" charset="-128"/>
                <a:cs typeface="Arial" charset="0"/>
              </a:rPr>
              <a:t>Bildungswege in Hessen</a:t>
            </a:r>
          </a:p>
        </p:txBody>
      </p:sp>
      <p:sp>
        <p:nvSpPr>
          <p:cNvPr id="8" name="Rechteck 7"/>
          <p:cNvSpPr/>
          <p:nvPr/>
        </p:nvSpPr>
        <p:spPr>
          <a:xfrm>
            <a:off x="5702300" y="1412875"/>
            <a:ext cx="1144588" cy="17272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400" b="1" dirty="0">
                <a:solidFill>
                  <a:schemeClr val="bg1"/>
                </a:solidFill>
              </a:rPr>
              <a:t>Fachober- schule</a:t>
            </a:r>
          </a:p>
          <a:p>
            <a:pPr algn="ctr" eaLnBrk="1" hangingPunct="1">
              <a:defRPr/>
            </a:pPr>
            <a:endParaRPr lang="de-DE" sz="1400" b="1" dirty="0">
              <a:solidFill>
                <a:schemeClr val="bg1"/>
              </a:solidFill>
            </a:endParaRPr>
          </a:p>
          <a:p>
            <a:pPr algn="ctr" eaLnBrk="1" hangingPunct="1">
              <a:defRPr/>
            </a:pPr>
            <a:r>
              <a:rPr lang="de-DE" sz="1400" b="1" dirty="0">
                <a:solidFill>
                  <a:schemeClr val="bg1"/>
                </a:solidFill>
              </a:rPr>
              <a:t>Typ A</a:t>
            </a:r>
          </a:p>
        </p:txBody>
      </p:sp>
      <p:sp>
        <p:nvSpPr>
          <p:cNvPr id="9" name="Rechteck 8"/>
          <p:cNvSpPr/>
          <p:nvPr/>
        </p:nvSpPr>
        <p:spPr>
          <a:xfrm>
            <a:off x="673100" y="1412875"/>
            <a:ext cx="1090613" cy="5588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400" b="1" dirty="0">
                <a:solidFill>
                  <a:schemeClr val="bg1"/>
                </a:solidFill>
              </a:rPr>
              <a:t>Fach-schule</a:t>
            </a:r>
          </a:p>
        </p:txBody>
      </p:sp>
      <p:sp>
        <p:nvSpPr>
          <p:cNvPr id="10" name="Rechteck 9"/>
          <p:cNvSpPr/>
          <p:nvPr/>
        </p:nvSpPr>
        <p:spPr>
          <a:xfrm>
            <a:off x="673100" y="2060575"/>
            <a:ext cx="3432175" cy="10795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400" b="1" dirty="0">
                <a:solidFill>
                  <a:schemeClr val="bg1"/>
                </a:solidFill>
              </a:rPr>
              <a:t>Berufsschule*</a:t>
            </a:r>
            <a:endParaRPr lang="de-DE" sz="1100" b="1" dirty="0">
              <a:solidFill>
                <a:schemeClr val="bg1"/>
              </a:solidFill>
            </a:endParaRPr>
          </a:p>
        </p:txBody>
      </p:sp>
      <p:sp>
        <p:nvSpPr>
          <p:cNvPr id="11" name="Rechteck 10"/>
          <p:cNvSpPr/>
          <p:nvPr/>
        </p:nvSpPr>
        <p:spPr>
          <a:xfrm>
            <a:off x="4191000" y="2060575"/>
            <a:ext cx="1403350" cy="108108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ormAutofit fontScale="92500" lnSpcReduction="10000"/>
          </a:bodyPr>
          <a:lstStyle/>
          <a:p>
            <a:pPr algn="ctr" eaLnBrk="1" hangingPunct="1">
              <a:defRPr/>
            </a:pPr>
            <a:r>
              <a:rPr lang="de-DE" sz="1500" b="1" dirty="0">
                <a:solidFill>
                  <a:schemeClr val="bg1"/>
                </a:solidFill>
              </a:rPr>
              <a:t>2-jährige</a:t>
            </a:r>
          </a:p>
          <a:p>
            <a:pPr algn="ctr" eaLnBrk="1" hangingPunct="1">
              <a:defRPr/>
            </a:pPr>
            <a:r>
              <a:rPr lang="de-DE" sz="1500" b="1" dirty="0">
                <a:solidFill>
                  <a:schemeClr val="bg1"/>
                </a:solidFill>
              </a:rPr>
              <a:t> höhere Berufs-fachschule </a:t>
            </a:r>
            <a:r>
              <a:rPr lang="de-DE" sz="1100" b="1" dirty="0">
                <a:solidFill>
                  <a:schemeClr val="bg1"/>
                </a:solidFill>
              </a:rPr>
              <a:t>(Assistentenberufe)</a:t>
            </a:r>
            <a:endParaRPr lang="de-DE" sz="1000" b="1" dirty="0">
              <a:solidFill>
                <a:schemeClr val="bg1"/>
              </a:solidFill>
            </a:endParaRPr>
          </a:p>
        </p:txBody>
      </p:sp>
      <p:sp>
        <p:nvSpPr>
          <p:cNvPr id="12" name="Rechteck 11"/>
          <p:cNvSpPr/>
          <p:nvPr/>
        </p:nvSpPr>
        <p:spPr>
          <a:xfrm>
            <a:off x="6940550" y="1412875"/>
            <a:ext cx="1143000" cy="17272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endParaRPr lang="de-DE" sz="1000" b="1" dirty="0">
              <a:solidFill>
                <a:schemeClr val="tx1"/>
              </a:solidFill>
            </a:endParaRPr>
          </a:p>
        </p:txBody>
      </p:sp>
      <p:cxnSp>
        <p:nvCxnSpPr>
          <p:cNvPr id="15" name="Gerade Verbindung mit Pfeil 14"/>
          <p:cNvCxnSpPr/>
          <p:nvPr/>
        </p:nvCxnSpPr>
        <p:spPr>
          <a:xfrm flipV="1">
            <a:off x="5294313" y="4664075"/>
            <a:ext cx="0" cy="4651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Rechteck 16"/>
          <p:cNvSpPr/>
          <p:nvPr/>
        </p:nvSpPr>
        <p:spPr>
          <a:xfrm>
            <a:off x="1438275" y="3233738"/>
            <a:ext cx="2197100" cy="6477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ormAutofit fontScale="85000" lnSpcReduction="20000"/>
          </a:bodyPr>
          <a:lstStyle/>
          <a:p>
            <a:pPr algn="ctr" eaLnBrk="1" hangingPunct="1">
              <a:defRPr/>
            </a:pPr>
            <a:r>
              <a:rPr lang="de-DE" sz="2000" b="1" dirty="0">
                <a:solidFill>
                  <a:schemeClr val="bg1"/>
                </a:solidFill>
              </a:rPr>
              <a:t>2-jährige Berufsfachschule</a:t>
            </a:r>
          </a:p>
          <a:p>
            <a:pPr algn="ctr" eaLnBrk="1" hangingPunct="1">
              <a:defRPr/>
            </a:pPr>
            <a:r>
              <a:rPr lang="de-DE" sz="1200" b="1" dirty="0">
                <a:solidFill>
                  <a:schemeClr val="bg1"/>
                </a:solidFill>
              </a:rPr>
              <a:t>(mittlerer Abschluss)</a:t>
            </a:r>
          </a:p>
          <a:p>
            <a:pPr algn="ctr" eaLnBrk="1" hangingPunct="1">
              <a:defRPr/>
            </a:pPr>
            <a:endParaRPr lang="de-DE" sz="1050" b="1" dirty="0">
              <a:solidFill>
                <a:schemeClr val="tx1"/>
              </a:solidFill>
            </a:endParaRPr>
          </a:p>
        </p:txBody>
      </p:sp>
      <p:sp>
        <p:nvSpPr>
          <p:cNvPr id="19" name="Gleichschenkliges Dreieck 18"/>
          <p:cNvSpPr/>
          <p:nvPr/>
        </p:nvSpPr>
        <p:spPr>
          <a:xfrm>
            <a:off x="6924675" y="1412875"/>
            <a:ext cx="1165225" cy="1736725"/>
          </a:xfrm>
          <a:prstGeom prst="triangle">
            <a:avLst>
              <a:gd name="adj" fmla="val 100000"/>
            </a:avLst>
          </a:prstGeom>
          <a:solidFill>
            <a:srgbClr val="EDBA36"/>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dirty="0"/>
          </a:p>
        </p:txBody>
      </p:sp>
      <p:sp>
        <p:nvSpPr>
          <p:cNvPr id="20" name="Rechteck 19"/>
          <p:cNvSpPr/>
          <p:nvPr/>
        </p:nvSpPr>
        <p:spPr>
          <a:xfrm rot="18272886">
            <a:off x="7097713" y="2359025"/>
            <a:ext cx="1198562" cy="57308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lstStyle/>
          <a:p>
            <a:pPr algn="ctr" eaLnBrk="1" hangingPunct="1">
              <a:defRPr/>
            </a:pPr>
            <a:r>
              <a:rPr lang="de-DE" sz="1400" b="1" dirty="0">
                <a:solidFill>
                  <a:schemeClr val="accent6">
                    <a:lumMod val="75000"/>
                  </a:schemeClr>
                </a:solidFill>
              </a:rPr>
              <a:t>GymnasialeOberstufe</a:t>
            </a:r>
          </a:p>
        </p:txBody>
      </p:sp>
      <p:sp>
        <p:nvSpPr>
          <p:cNvPr id="59405" name="Textfeld 231"/>
          <p:cNvSpPr txBox="1">
            <a:spLocks noChangeArrowheads="1"/>
          </p:cNvSpPr>
          <p:nvPr/>
        </p:nvSpPr>
        <p:spPr bwMode="auto">
          <a:xfrm>
            <a:off x="742950" y="2349500"/>
            <a:ext cx="3311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000"/>
              </a:lnSpc>
              <a:defRPr>
                <a:solidFill>
                  <a:srgbClr val="3333CC"/>
                </a:solidFill>
                <a:latin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lnSpc>
                <a:spcPts val="3000"/>
              </a:lnSpc>
              <a:buChar char="»"/>
              <a:defRPr>
                <a:solidFill>
                  <a:schemeClr val="tx1"/>
                </a:solidFill>
                <a:latin typeface="Arial" panose="020B0604020202020204" pitchFamily="34" charset="0"/>
              </a:defRPr>
            </a:lvl5pPr>
            <a:lvl6pPr marL="2514600" indent="-228600" eaLnBrk="0" fontAlgn="base" hangingPunct="0">
              <a:lnSpc>
                <a:spcPts val="3000"/>
              </a:lnSpc>
              <a:spcBef>
                <a:spcPct val="0"/>
              </a:spcBef>
              <a:spcAft>
                <a:spcPct val="0"/>
              </a:spcAft>
              <a:buChar char="»"/>
              <a:defRPr>
                <a:solidFill>
                  <a:schemeClr val="tx1"/>
                </a:solidFill>
                <a:latin typeface="Arial" panose="020B0604020202020204" pitchFamily="34" charset="0"/>
              </a:defRPr>
            </a:lvl6pPr>
            <a:lvl7pPr marL="2971800" indent="-228600" eaLnBrk="0" fontAlgn="base" hangingPunct="0">
              <a:lnSpc>
                <a:spcPts val="3000"/>
              </a:lnSpc>
              <a:spcBef>
                <a:spcPct val="0"/>
              </a:spcBef>
              <a:spcAft>
                <a:spcPct val="0"/>
              </a:spcAft>
              <a:buChar char="»"/>
              <a:defRPr>
                <a:solidFill>
                  <a:schemeClr val="tx1"/>
                </a:solidFill>
                <a:latin typeface="Arial" panose="020B0604020202020204" pitchFamily="34" charset="0"/>
              </a:defRPr>
            </a:lvl7pPr>
            <a:lvl8pPr marL="3429000" indent="-228600" eaLnBrk="0" fontAlgn="base" hangingPunct="0">
              <a:lnSpc>
                <a:spcPts val="3000"/>
              </a:lnSpc>
              <a:spcBef>
                <a:spcPct val="0"/>
              </a:spcBef>
              <a:spcAft>
                <a:spcPct val="0"/>
              </a:spcAft>
              <a:buChar char="»"/>
              <a:defRPr>
                <a:solidFill>
                  <a:schemeClr val="tx1"/>
                </a:solidFill>
                <a:latin typeface="Arial" panose="020B0604020202020204" pitchFamily="34" charset="0"/>
              </a:defRPr>
            </a:lvl8pPr>
            <a:lvl9pPr marL="3886200" indent="-228600" eaLnBrk="0" fontAlgn="base" hangingPunct="0">
              <a:lnSpc>
                <a:spcPts val="3000"/>
              </a:lnSpc>
              <a:spcBef>
                <a:spcPct val="0"/>
              </a:spcBef>
              <a:spcAft>
                <a:spcPct val="0"/>
              </a:spcAft>
              <a:buChar char="»"/>
              <a:defRPr>
                <a:solidFill>
                  <a:schemeClr val="tx1"/>
                </a:solidFill>
                <a:latin typeface="Arial" panose="020B0604020202020204" pitchFamily="34" charset="0"/>
              </a:defRPr>
            </a:lvl9pPr>
          </a:lstStyle>
          <a:p>
            <a:pPr eaLnBrk="1" hangingPunct="1">
              <a:lnSpc>
                <a:spcPct val="100000"/>
              </a:lnSpc>
            </a:pPr>
            <a:r>
              <a:rPr lang="de-DE" altLang="de-DE" sz="1000" b="1">
                <a:solidFill>
                  <a:schemeClr val="bg1"/>
                </a:solidFill>
                <a:ea typeface="MS PGothic" panose="020B0600070205080204" pitchFamily="34" charset="-128"/>
              </a:rPr>
              <a:t>2- (bis 3,5-) jährige Ausbildung im dualen System</a:t>
            </a:r>
          </a:p>
        </p:txBody>
      </p:sp>
      <p:sp>
        <p:nvSpPr>
          <p:cNvPr id="23571" name="Textfeld 22"/>
          <p:cNvSpPr txBox="1">
            <a:spLocks noChangeArrowheads="1"/>
          </p:cNvSpPr>
          <p:nvPr/>
        </p:nvSpPr>
        <p:spPr bwMode="auto">
          <a:xfrm>
            <a:off x="612775" y="2605088"/>
            <a:ext cx="3573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algn="ctr" eaLnBrk="1" hangingPunct="1">
              <a:lnSpc>
                <a:spcPct val="100000"/>
              </a:lnSpc>
              <a:defRPr/>
            </a:pPr>
            <a:r>
              <a:rPr lang="de-DE" altLang="de-DE" sz="800" dirty="0">
                <a:solidFill>
                  <a:schemeClr val="bg1"/>
                </a:solidFill>
                <a:latin typeface="+mn-lt"/>
              </a:rPr>
              <a:t>* unter bestimmten Voraussetzungen besteht die Möglichkeit zum Erwerb des Hauptschulabschlusses, des mittleren Abschlusses oder der Fachhochschulreife</a:t>
            </a:r>
          </a:p>
        </p:txBody>
      </p:sp>
      <p:sp>
        <p:nvSpPr>
          <p:cNvPr id="25" name="Rechteck 48"/>
          <p:cNvSpPr/>
          <p:nvPr/>
        </p:nvSpPr>
        <p:spPr>
          <a:xfrm>
            <a:off x="650875" y="4498975"/>
            <a:ext cx="1512888" cy="1522413"/>
          </a:xfrm>
          <a:custGeom>
            <a:avLst/>
            <a:gdLst>
              <a:gd name="connsiteX0" fmla="*/ 0 w 1505817"/>
              <a:gd name="connsiteY0" fmla="*/ 0 h 1611707"/>
              <a:gd name="connsiteX1" fmla="*/ 1505817 w 1505817"/>
              <a:gd name="connsiteY1" fmla="*/ 0 h 1611707"/>
              <a:gd name="connsiteX2" fmla="*/ 1505817 w 1505817"/>
              <a:gd name="connsiteY2" fmla="*/ 1611707 h 1611707"/>
              <a:gd name="connsiteX3" fmla="*/ 0 w 1505817"/>
              <a:gd name="connsiteY3" fmla="*/ 1611707 h 1611707"/>
              <a:gd name="connsiteX4" fmla="*/ 0 w 1505817"/>
              <a:gd name="connsiteY4" fmla="*/ 0 h 1611707"/>
              <a:gd name="connsiteX0" fmla="*/ 0 w 1505817"/>
              <a:gd name="connsiteY0" fmla="*/ 0 h 1611707"/>
              <a:gd name="connsiteX1" fmla="*/ 1257623 w 1505817"/>
              <a:gd name="connsiteY1" fmla="*/ 3066 h 1611707"/>
              <a:gd name="connsiteX2" fmla="*/ 1505817 w 1505817"/>
              <a:gd name="connsiteY2" fmla="*/ 0 h 1611707"/>
              <a:gd name="connsiteX3" fmla="*/ 1505817 w 1505817"/>
              <a:gd name="connsiteY3" fmla="*/ 1611707 h 1611707"/>
              <a:gd name="connsiteX4" fmla="*/ 0 w 1505817"/>
              <a:gd name="connsiteY4" fmla="*/ 1611707 h 1611707"/>
              <a:gd name="connsiteX5" fmla="*/ 0 w 1505817"/>
              <a:gd name="connsiteY5" fmla="*/ 0 h 161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817" h="1611707">
                <a:moveTo>
                  <a:pt x="0" y="0"/>
                </a:moveTo>
                <a:lnTo>
                  <a:pt x="1257623" y="3066"/>
                </a:lnTo>
                <a:lnTo>
                  <a:pt x="1505817" y="0"/>
                </a:lnTo>
                <a:lnTo>
                  <a:pt x="1505817" y="1611707"/>
                </a:lnTo>
                <a:lnTo>
                  <a:pt x="0" y="1611707"/>
                </a:lnTo>
                <a:lnTo>
                  <a:pt x="0" y="0"/>
                </a:lnTo>
                <a:close/>
              </a:path>
            </a:pathLst>
          </a:custGeom>
          <a:solidFill>
            <a:srgbClr val="EDBA36"/>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100" b="1" dirty="0">
                <a:solidFill>
                  <a:schemeClr val="accent6">
                    <a:lumMod val="75000"/>
                  </a:schemeClr>
                </a:solidFill>
              </a:rPr>
              <a:t>Kein </a:t>
            </a:r>
          </a:p>
          <a:p>
            <a:pPr algn="ctr" eaLnBrk="1" hangingPunct="1">
              <a:defRPr/>
            </a:pPr>
            <a:r>
              <a:rPr lang="de-DE" sz="1100" b="1" dirty="0">
                <a:solidFill>
                  <a:schemeClr val="accent6">
                    <a:lumMod val="75000"/>
                  </a:schemeClr>
                </a:solidFill>
              </a:rPr>
              <a:t>Abschluss</a:t>
            </a:r>
          </a:p>
          <a:p>
            <a:pPr algn="ctr" eaLnBrk="1" hangingPunct="1">
              <a:defRPr/>
            </a:pPr>
            <a:endParaRPr lang="de-DE" sz="900" b="1" dirty="0">
              <a:solidFill>
                <a:schemeClr val="tx1"/>
              </a:solidFill>
            </a:endParaRPr>
          </a:p>
        </p:txBody>
      </p:sp>
      <p:sp>
        <p:nvSpPr>
          <p:cNvPr id="26" name="Rechteck 25"/>
          <p:cNvSpPr/>
          <p:nvPr/>
        </p:nvSpPr>
        <p:spPr>
          <a:xfrm>
            <a:off x="2255838" y="4498975"/>
            <a:ext cx="1849437" cy="1522413"/>
          </a:xfrm>
          <a:prstGeom prst="rect">
            <a:avLst/>
          </a:prstGeom>
          <a:solidFill>
            <a:srgbClr val="EDBA36"/>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100" b="1" dirty="0">
                <a:solidFill>
                  <a:schemeClr val="accent6">
                    <a:lumMod val="75000"/>
                  </a:schemeClr>
                </a:solidFill>
              </a:rPr>
              <a:t>Jahrgangsstufe 9 (Hauptschulabschluss)</a:t>
            </a:r>
          </a:p>
          <a:p>
            <a:pPr eaLnBrk="1" hangingPunct="1">
              <a:defRPr/>
            </a:pPr>
            <a:r>
              <a:rPr lang="de-DE" sz="1100" b="1" dirty="0">
                <a:solidFill>
                  <a:schemeClr val="accent6">
                    <a:lumMod val="75000"/>
                  </a:schemeClr>
                </a:solidFill>
              </a:rPr>
              <a:t>Schulformen:</a:t>
            </a:r>
          </a:p>
          <a:p>
            <a:pPr marL="171450" indent="-171450" eaLnBrk="1" hangingPunct="1">
              <a:buFontTx/>
              <a:buChar char="-"/>
              <a:defRPr/>
            </a:pPr>
            <a:r>
              <a:rPr lang="de-DE" sz="1100" b="1" dirty="0">
                <a:solidFill>
                  <a:schemeClr val="accent6">
                    <a:lumMod val="75000"/>
                  </a:schemeClr>
                </a:solidFill>
              </a:rPr>
              <a:t>Hauptschule</a:t>
            </a:r>
          </a:p>
          <a:p>
            <a:pPr marL="171450" indent="-171450" eaLnBrk="1" hangingPunct="1">
              <a:buFontTx/>
              <a:buChar char="-"/>
              <a:defRPr/>
            </a:pPr>
            <a:r>
              <a:rPr lang="de-DE" sz="1100" b="1" dirty="0">
                <a:solidFill>
                  <a:schemeClr val="accent6">
                    <a:lumMod val="75000"/>
                  </a:schemeClr>
                </a:solidFill>
              </a:rPr>
              <a:t>Haupt- u. Realschule</a:t>
            </a:r>
          </a:p>
          <a:p>
            <a:pPr marL="171450" indent="-171450" eaLnBrk="1" hangingPunct="1">
              <a:buFontTx/>
              <a:buChar char="-"/>
              <a:defRPr/>
            </a:pPr>
            <a:r>
              <a:rPr lang="de-DE" sz="1100" b="1" dirty="0">
                <a:solidFill>
                  <a:schemeClr val="accent6">
                    <a:lumMod val="75000"/>
                  </a:schemeClr>
                </a:solidFill>
              </a:rPr>
              <a:t>Mittelstufenschule</a:t>
            </a:r>
          </a:p>
          <a:p>
            <a:pPr marL="171450" indent="-171450" eaLnBrk="1" hangingPunct="1">
              <a:buFontTx/>
              <a:buChar char="-"/>
              <a:defRPr/>
            </a:pPr>
            <a:r>
              <a:rPr lang="de-DE" sz="1100" b="1" dirty="0">
                <a:solidFill>
                  <a:schemeClr val="accent6">
                    <a:lumMod val="75000"/>
                  </a:schemeClr>
                </a:solidFill>
              </a:rPr>
              <a:t>Gesamtschule</a:t>
            </a:r>
          </a:p>
          <a:p>
            <a:pPr marL="171450" indent="-171450" eaLnBrk="1" hangingPunct="1">
              <a:buFontTx/>
              <a:buChar char="-"/>
              <a:defRPr/>
            </a:pPr>
            <a:r>
              <a:rPr lang="de-DE" sz="1100" b="1" dirty="0">
                <a:solidFill>
                  <a:schemeClr val="accent6">
                    <a:lumMod val="75000"/>
                  </a:schemeClr>
                </a:solidFill>
              </a:rPr>
              <a:t>Gymnasium</a:t>
            </a:r>
          </a:p>
          <a:p>
            <a:pPr marL="171450" indent="-171450" eaLnBrk="1" hangingPunct="1">
              <a:buFontTx/>
              <a:buChar char="-"/>
              <a:defRPr/>
            </a:pPr>
            <a:r>
              <a:rPr lang="de-DE" sz="1100" b="1" dirty="0">
                <a:solidFill>
                  <a:schemeClr val="accent6">
                    <a:lumMod val="75000"/>
                  </a:schemeClr>
                </a:solidFill>
              </a:rPr>
              <a:t>Förderschule</a:t>
            </a:r>
          </a:p>
          <a:p>
            <a:pPr algn="ctr" eaLnBrk="1" hangingPunct="1">
              <a:defRPr/>
            </a:pPr>
            <a:endParaRPr lang="de-DE" sz="900" b="1" dirty="0">
              <a:solidFill>
                <a:schemeClr val="tx1"/>
              </a:solidFill>
            </a:endParaRPr>
          </a:p>
        </p:txBody>
      </p:sp>
      <p:sp>
        <p:nvSpPr>
          <p:cNvPr id="27" name="Rechteck 26"/>
          <p:cNvSpPr/>
          <p:nvPr/>
        </p:nvSpPr>
        <p:spPr>
          <a:xfrm>
            <a:off x="4191000" y="4183063"/>
            <a:ext cx="3898900" cy="1827212"/>
          </a:xfrm>
          <a:prstGeom prst="rect">
            <a:avLst/>
          </a:prstGeom>
          <a:solidFill>
            <a:srgbClr val="EDBA36"/>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100" b="1" dirty="0">
                <a:solidFill>
                  <a:schemeClr val="accent6">
                    <a:lumMod val="75000"/>
                  </a:schemeClr>
                </a:solidFill>
              </a:rPr>
              <a:t>Jahrgangsstufe 10 (mittlerer Abschluss)</a:t>
            </a:r>
          </a:p>
          <a:p>
            <a:pPr algn="ctr" eaLnBrk="1" hangingPunct="1">
              <a:defRPr/>
            </a:pPr>
            <a:endParaRPr lang="de-DE" sz="1200" b="1" dirty="0">
              <a:solidFill>
                <a:schemeClr val="accent6">
                  <a:lumMod val="75000"/>
                </a:schemeClr>
              </a:solidFill>
            </a:endParaRPr>
          </a:p>
          <a:p>
            <a:pPr lvl="2" eaLnBrk="1" hangingPunct="1">
              <a:defRPr/>
            </a:pPr>
            <a:r>
              <a:rPr lang="de-DE" sz="1100" b="1" dirty="0">
                <a:solidFill>
                  <a:schemeClr val="accent6">
                    <a:lumMod val="75000"/>
                  </a:schemeClr>
                </a:solidFill>
              </a:rPr>
              <a:t>Schulformen:</a:t>
            </a:r>
          </a:p>
          <a:p>
            <a:pPr marL="1085850" lvl="2" indent="-171450" eaLnBrk="1" hangingPunct="1">
              <a:buFontTx/>
              <a:buChar char="-"/>
              <a:defRPr/>
            </a:pPr>
            <a:r>
              <a:rPr lang="de-DE" sz="1100" b="1" dirty="0">
                <a:solidFill>
                  <a:schemeClr val="accent6">
                    <a:lumMod val="75000"/>
                  </a:schemeClr>
                </a:solidFill>
              </a:rPr>
              <a:t>Hauptschule</a:t>
            </a:r>
          </a:p>
          <a:p>
            <a:pPr marL="1085850" lvl="2" indent="-171450" eaLnBrk="1" hangingPunct="1">
              <a:buFontTx/>
              <a:buChar char="-"/>
              <a:defRPr/>
            </a:pPr>
            <a:r>
              <a:rPr lang="de-DE" sz="1100" b="1" dirty="0">
                <a:solidFill>
                  <a:schemeClr val="accent6">
                    <a:lumMod val="75000"/>
                  </a:schemeClr>
                </a:solidFill>
              </a:rPr>
              <a:t>Realschule</a:t>
            </a:r>
          </a:p>
          <a:p>
            <a:pPr marL="1085850" lvl="2" indent="-171450" eaLnBrk="1" hangingPunct="1">
              <a:buFontTx/>
              <a:buChar char="-"/>
              <a:defRPr/>
            </a:pPr>
            <a:r>
              <a:rPr lang="de-DE" sz="1100" b="1" dirty="0">
                <a:solidFill>
                  <a:schemeClr val="accent6">
                    <a:lumMod val="75000"/>
                  </a:schemeClr>
                </a:solidFill>
              </a:rPr>
              <a:t>Haupt- und Realschule</a:t>
            </a:r>
          </a:p>
          <a:p>
            <a:pPr marL="1085850" lvl="2" indent="-171450" eaLnBrk="1" hangingPunct="1">
              <a:buFontTx/>
              <a:buChar char="-"/>
              <a:defRPr/>
            </a:pPr>
            <a:r>
              <a:rPr lang="de-DE" sz="1100" b="1" dirty="0">
                <a:solidFill>
                  <a:schemeClr val="accent6">
                    <a:lumMod val="75000"/>
                  </a:schemeClr>
                </a:solidFill>
              </a:rPr>
              <a:t>Mittelstufenschule</a:t>
            </a:r>
          </a:p>
          <a:p>
            <a:pPr marL="1085850" lvl="2" indent="-171450" eaLnBrk="1" hangingPunct="1">
              <a:buFontTx/>
              <a:buChar char="-"/>
              <a:defRPr/>
            </a:pPr>
            <a:r>
              <a:rPr lang="de-DE" sz="1100" b="1" dirty="0">
                <a:solidFill>
                  <a:schemeClr val="accent6">
                    <a:lumMod val="75000"/>
                  </a:schemeClr>
                </a:solidFill>
              </a:rPr>
              <a:t>Gesamtschule</a:t>
            </a:r>
          </a:p>
          <a:p>
            <a:pPr marL="1085850" lvl="2" indent="-171450" eaLnBrk="1" hangingPunct="1">
              <a:buFontTx/>
              <a:buChar char="-"/>
              <a:defRPr/>
            </a:pPr>
            <a:r>
              <a:rPr lang="de-DE" sz="1100" b="1" dirty="0">
                <a:solidFill>
                  <a:schemeClr val="accent6">
                    <a:lumMod val="75000"/>
                  </a:schemeClr>
                </a:solidFill>
              </a:rPr>
              <a:t>Gymnasium</a:t>
            </a:r>
          </a:p>
          <a:p>
            <a:pPr marL="1085850" lvl="2" indent="-171450" eaLnBrk="1" hangingPunct="1">
              <a:buFontTx/>
              <a:buChar char="-"/>
              <a:defRPr/>
            </a:pPr>
            <a:r>
              <a:rPr lang="de-DE" sz="1100" b="1" dirty="0">
                <a:solidFill>
                  <a:schemeClr val="accent6">
                    <a:lumMod val="75000"/>
                  </a:schemeClr>
                </a:solidFill>
              </a:rPr>
              <a:t>Förderschule</a:t>
            </a:r>
          </a:p>
          <a:p>
            <a:pPr algn="ctr" eaLnBrk="1" hangingPunct="1">
              <a:defRPr/>
            </a:pPr>
            <a:endParaRPr lang="de-DE" sz="900" b="1" dirty="0">
              <a:solidFill>
                <a:schemeClr val="tx1"/>
              </a:solidFill>
            </a:endParaRPr>
          </a:p>
          <a:p>
            <a:pPr algn="ctr" eaLnBrk="1" hangingPunct="1">
              <a:defRPr/>
            </a:pPr>
            <a:endParaRPr lang="de-DE" sz="900" b="1" dirty="0">
              <a:solidFill>
                <a:schemeClr val="tx1"/>
              </a:solidFill>
            </a:endParaRPr>
          </a:p>
          <a:p>
            <a:pPr algn="ctr" eaLnBrk="1" hangingPunct="1">
              <a:defRPr/>
            </a:pPr>
            <a:endParaRPr lang="de-DE" sz="900" b="1" dirty="0">
              <a:solidFill>
                <a:schemeClr val="tx1"/>
              </a:solidFill>
            </a:endParaRPr>
          </a:p>
        </p:txBody>
      </p:sp>
      <p:sp>
        <p:nvSpPr>
          <p:cNvPr id="35" name="Rechteck 48"/>
          <p:cNvSpPr/>
          <p:nvPr/>
        </p:nvSpPr>
        <p:spPr>
          <a:xfrm>
            <a:off x="8597900" y="2270125"/>
            <a:ext cx="179388" cy="179388"/>
          </a:xfrm>
          <a:custGeom>
            <a:avLst/>
            <a:gdLst>
              <a:gd name="connsiteX0" fmla="*/ 0 w 1505817"/>
              <a:gd name="connsiteY0" fmla="*/ 0 h 1611707"/>
              <a:gd name="connsiteX1" fmla="*/ 1505817 w 1505817"/>
              <a:gd name="connsiteY1" fmla="*/ 0 h 1611707"/>
              <a:gd name="connsiteX2" fmla="*/ 1505817 w 1505817"/>
              <a:gd name="connsiteY2" fmla="*/ 1611707 h 1611707"/>
              <a:gd name="connsiteX3" fmla="*/ 0 w 1505817"/>
              <a:gd name="connsiteY3" fmla="*/ 1611707 h 1611707"/>
              <a:gd name="connsiteX4" fmla="*/ 0 w 1505817"/>
              <a:gd name="connsiteY4" fmla="*/ 0 h 1611707"/>
              <a:gd name="connsiteX0" fmla="*/ 0 w 1505817"/>
              <a:gd name="connsiteY0" fmla="*/ 0 h 1611707"/>
              <a:gd name="connsiteX1" fmla="*/ 1257623 w 1505817"/>
              <a:gd name="connsiteY1" fmla="*/ 3066 h 1611707"/>
              <a:gd name="connsiteX2" fmla="*/ 1505817 w 1505817"/>
              <a:gd name="connsiteY2" fmla="*/ 0 h 1611707"/>
              <a:gd name="connsiteX3" fmla="*/ 1505817 w 1505817"/>
              <a:gd name="connsiteY3" fmla="*/ 1611707 h 1611707"/>
              <a:gd name="connsiteX4" fmla="*/ 0 w 1505817"/>
              <a:gd name="connsiteY4" fmla="*/ 1611707 h 1611707"/>
              <a:gd name="connsiteX5" fmla="*/ 0 w 1505817"/>
              <a:gd name="connsiteY5" fmla="*/ 0 h 161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817" h="1611707">
                <a:moveTo>
                  <a:pt x="0" y="0"/>
                </a:moveTo>
                <a:lnTo>
                  <a:pt x="1257623" y="3066"/>
                </a:lnTo>
                <a:lnTo>
                  <a:pt x="1505817" y="0"/>
                </a:lnTo>
                <a:lnTo>
                  <a:pt x="1505817" y="1611707"/>
                </a:lnTo>
                <a:lnTo>
                  <a:pt x="0" y="1611707"/>
                </a:lnTo>
                <a:lnTo>
                  <a:pt x="0" y="0"/>
                </a:lnTo>
                <a:close/>
              </a:path>
            </a:pathLst>
          </a:custGeom>
          <a:solidFill>
            <a:srgbClr val="EDBA36"/>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endParaRPr lang="de-DE" sz="800" b="1" dirty="0">
              <a:solidFill>
                <a:schemeClr val="tx1"/>
              </a:solidFill>
            </a:endParaRPr>
          </a:p>
        </p:txBody>
      </p:sp>
      <p:sp>
        <p:nvSpPr>
          <p:cNvPr id="23584" name="Textfeld 35"/>
          <p:cNvSpPr txBox="1">
            <a:spLocks noChangeArrowheads="1"/>
          </p:cNvSpPr>
          <p:nvPr/>
        </p:nvSpPr>
        <p:spPr bwMode="auto">
          <a:xfrm>
            <a:off x="8037513" y="2462213"/>
            <a:ext cx="10080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eaLnBrk="1" hangingPunct="1">
              <a:lnSpc>
                <a:spcPct val="100000"/>
              </a:lnSpc>
              <a:defRPr/>
            </a:pPr>
            <a:r>
              <a:rPr lang="de-DE" altLang="de-DE" sz="1200" dirty="0">
                <a:solidFill>
                  <a:schemeClr val="accent6">
                    <a:lumMod val="75000"/>
                  </a:schemeClr>
                </a:solidFill>
                <a:latin typeface="+mn-lt"/>
              </a:rPr>
              <a:t>Allgemein-</a:t>
            </a:r>
          </a:p>
          <a:p>
            <a:pPr eaLnBrk="1" hangingPunct="1">
              <a:lnSpc>
                <a:spcPct val="100000"/>
              </a:lnSpc>
              <a:defRPr/>
            </a:pPr>
            <a:r>
              <a:rPr lang="de-DE" altLang="de-DE" sz="1200" dirty="0">
                <a:solidFill>
                  <a:schemeClr val="accent6">
                    <a:lumMod val="75000"/>
                  </a:schemeClr>
                </a:solidFill>
                <a:latin typeface="+mn-lt"/>
              </a:rPr>
              <a:t>bildende </a:t>
            </a:r>
          </a:p>
          <a:p>
            <a:pPr eaLnBrk="1" hangingPunct="1">
              <a:lnSpc>
                <a:spcPct val="100000"/>
              </a:lnSpc>
              <a:defRPr/>
            </a:pPr>
            <a:r>
              <a:rPr lang="de-DE" altLang="de-DE" sz="1200" dirty="0">
                <a:solidFill>
                  <a:schemeClr val="accent6">
                    <a:lumMod val="75000"/>
                  </a:schemeClr>
                </a:solidFill>
                <a:latin typeface="+mn-lt"/>
              </a:rPr>
              <a:t>Schulen</a:t>
            </a:r>
          </a:p>
        </p:txBody>
      </p:sp>
      <p:sp>
        <p:nvSpPr>
          <p:cNvPr id="37" name="Rechteck 48"/>
          <p:cNvSpPr/>
          <p:nvPr/>
        </p:nvSpPr>
        <p:spPr>
          <a:xfrm>
            <a:off x="8596313" y="1557338"/>
            <a:ext cx="179387" cy="179387"/>
          </a:xfrm>
          <a:custGeom>
            <a:avLst/>
            <a:gdLst>
              <a:gd name="connsiteX0" fmla="*/ 0 w 1505817"/>
              <a:gd name="connsiteY0" fmla="*/ 0 h 1611707"/>
              <a:gd name="connsiteX1" fmla="*/ 1505817 w 1505817"/>
              <a:gd name="connsiteY1" fmla="*/ 0 h 1611707"/>
              <a:gd name="connsiteX2" fmla="*/ 1505817 w 1505817"/>
              <a:gd name="connsiteY2" fmla="*/ 1611707 h 1611707"/>
              <a:gd name="connsiteX3" fmla="*/ 0 w 1505817"/>
              <a:gd name="connsiteY3" fmla="*/ 1611707 h 1611707"/>
              <a:gd name="connsiteX4" fmla="*/ 0 w 1505817"/>
              <a:gd name="connsiteY4" fmla="*/ 0 h 1611707"/>
              <a:gd name="connsiteX0" fmla="*/ 0 w 1505817"/>
              <a:gd name="connsiteY0" fmla="*/ 0 h 1611707"/>
              <a:gd name="connsiteX1" fmla="*/ 1257623 w 1505817"/>
              <a:gd name="connsiteY1" fmla="*/ 3066 h 1611707"/>
              <a:gd name="connsiteX2" fmla="*/ 1505817 w 1505817"/>
              <a:gd name="connsiteY2" fmla="*/ 0 h 1611707"/>
              <a:gd name="connsiteX3" fmla="*/ 1505817 w 1505817"/>
              <a:gd name="connsiteY3" fmla="*/ 1611707 h 1611707"/>
              <a:gd name="connsiteX4" fmla="*/ 0 w 1505817"/>
              <a:gd name="connsiteY4" fmla="*/ 1611707 h 1611707"/>
              <a:gd name="connsiteX5" fmla="*/ 0 w 1505817"/>
              <a:gd name="connsiteY5" fmla="*/ 0 h 161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817" h="1611707">
                <a:moveTo>
                  <a:pt x="0" y="0"/>
                </a:moveTo>
                <a:lnTo>
                  <a:pt x="1257623" y="3066"/>
                </a:lnTo>
                <a:lnTo>
                  <a:pt x="1505817" y="0"/>
                </a:lnTo>
                <a:lnTo>
                  <a:pt x="1505817" y="1611707"/>
                </a:lnTo>
                <a:lnTo>
                  <a:pt x="0" y="1611707"/>
                </a:lnTo>
                <a:lnTo>
                  <a:pt x="0" y="0"/>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endParaRPr lang="de-DE" sz="800" b="1" dirty="0">
              <a:solidFill>
                <a:schemeClr val="tx1"/>
              </a:solidFill>
            </a:endParaRPr>
          </a:p>
        </p:txBody>
      </p:sp>
      <p:sp>
        <p:nvSpPr>
          <p:cNvPr id="23586" name="Textfeld 37"/>
          <p:cNvSpPr txBox="1">
            <a:spLocks noChangeArrowheads="1"/>
          </p:cNvSpPr>
          <p:nvPr/>
        </p:nvSpPr>
        <p:spPr bwMode="auto">
          <a:xfrm>
            <a:off x="8045450" y="1752600"/>
            <a:ext cx="866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eaLnBrk="1" hangingPunct="1">
              <a:lnSpc>
                <a:spcPct val="100000"/>
              </a:lnSpc>
              <a:defRPr/>
            </a:pPr>
            <a:r>
              <a:rPr lang="de-DE" altLang="de-DE" sz="1200" dirty="0">
                <a:solidFill>
                  <a:schemeClr val="accent6">
                    <a:lumMod val="75000"/>
                  </a:schemeClr>
                </a:solidFill>
                <a:latin typeface="+mn-lt"/>
              </a:rPr>
              <a:t>Berufliche </a:t>
            </a:r>
          </a:p>
          <a:p>
            <a:pPr eaLnBrk="1" hangingPunct="1">
              <a:lnSpc>
                <a:spcPct val="100000"/>
              </a:lnSpc>
              <a:defRPr/>
            </a:pPr>
            <a:r>
              <a:rPr lang="de-DE" altLang="de-DE" sz="1200" dirty="0">
                <a:solidFill>
                  <a:schemeClr val="accent6">
                    <a:lumMod val="75000"/>
                  </a:schemeClr>
                </a:solidFill>
                <a:latin typeface="+mn-lt"/>
              </a:rPr>
              <a:t>Schulen</a:t>
            </a:r>
          </a:p>
        </p:txBody>
      </p:sp>
      <p:sp>
        <p:nvSpPr>
          <p:cNvPr id="46" name="Rechteck 45"/>
          <p:cNvSpPr/>
          <p:nvPr/>
        </p:nvSpPr>
        <p:spPr>
          <a:xfrm>
            <a:off x="827088" y="3959225"/>
            <a:ext cx="1336675" cy="487363"/>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ormAutofit fontScale="92500"/>
          </a:bodyPr>
          <a:lstStyle/>
          <a:p>
            <a:pPr algn="ctr" eaLnBrk="1" hangingPunct="1">
              <a:defRPr/>
            </a:pPr>
            <a:r>
              <a:rPr lang="de-DE" sz="1400" b="1" dirty="0">
                <a:solidFill>
                  <a:schemeClr val="bg1"/>
                </a:solidFill>
              </a:rPr>
              <a:t>BzB</a:t>
            </a:r>
          </a:p>
          <a:p>
            <a:pPr algn="ctr" eaLnBrk="1" hangingPunct="1">
              <a:defRPr/>
            </a:pPr>
            <a:r>
              <a:rPr lang="de-DE" sz="900" b="1" dirty="0">
                <a:solidFill>
                  <a:schemeClr val="bg1"/>
                </a:solidFill>
              </a:rPr>
              <a:t>(Hauptschulabschluss)</a:t>
            </a:r>
          </a:p>
        </p:txBody>
      </p:sp>
      <p:sp>
        <p:nvSpPr>
          <p:cNvPr id="47" name="Rechteck 46"/>
          <p:cNvSpPr/>
          <p:nvPr/>
        </p:nvSpPr>
        <p:spPr>
          <a:xfrm>
            <a:off x="1908175" y="1412875"/>
            <a:ext cx="2503488" cy="5588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400" b="1" dirty="0">
                <a:solidFill>
                  <a:schemeClr val="bg1"/>
                </a:solidFill>
              </a:rPr>
              <a:t>Fachoberschule</a:t>
            </a:r>
          </a:p>
          <a:p>
            <a:pPr algn="ctr" eaLnBrk="1" hangingPunct="1">
              <a:defRPr/>
            </a:pPr>
            <a:r>
              <a:rPr lang="de-DE" sz="1400" b="1" dirty="0">
                <a:solidFill>
                  <a:schemeClr val="bg1"/>
                </a:solidFill>
              </a:rPr>
              <a:t>Typ B</a:t>
            </a:r>
          </a:p>
        </p:txBody>
      </p:sp>
      <p:sp>
        <p:nvSpPr>
          <p:cNvPr id="48" name="Rechteck 47"/>
          <p:cNvSpPr/>
          <p:nvPr/>
        </p:nvSpPr>
        <p:spPr>
          <a:xfrm>
            <a:off x="4532313" y="1412875"/>
            <a:ext cx="1052512" cy="5588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400" b="1" dirty="0">
                <a:solidFill>
                  <a:schemeClr val="bg1"/>
                </a:solidFill>
              </a:rPr>
              <a:t>Fach-schule</a:t>
            </a:r>
          </a:p>
        </p:txBody>
      </p:sp>
      <p:sp>
        <p:nvSpPr>
          <p:cNvPr id="60" name="Fußzeilenplatzhalter 4"/>
          <p:cNvSpPr>
            <a:spLocks noGrp="1"/>
          </p:cNvSpPr>
          <p:nvPr>
            <p:ph type="ftr" sz="quarter" idx="11"/>
          </p:nvPr>
        </p:nvSpPr>
        <p:spPr/>
        <p:txBody>
          <a:bodyPr/>
          <a:lstStyle/>
          <a:p>
            <a:pPr>
              <a:defRPr/>
            </a:pPr>
            <a:r>
              <a:rPr lang="de-DE"/>
              <a:t>Hessisches Kultusministerium</a:t>
            </a:r>
          </a:p>
        </p:txBody>
      </p:sp>
      <p:sp>
        <p:nvSpPr>
          <p:cNvPr id="59" name="Rechteck 58"/>
          <p:cNvSpPr/>
          <p:nvPr/>
        </p:nvSpPr>
        <p:spPr>
          <a:xfrm>
            <a:off x="650875" y="990600"/>
            <a:ext cx="7448550" cy="347663"/>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rgbClr val="2D2DB9">
                    <a:lumMod val="75000"/>
                  </a:srgbClr>
                </a:solidFill>
              </a:rPr>
              <a:t>Hochschule</a:t>
            </a:r>
          </a:p>
        </p:txBody>
      </p:sp>
      <p:sp>
        <p:nvSpPr>
          <p:cNvPr id="61" name="Rechteck 60"/>
          <p:cNvSpPr/>
          <p:nvPr/>
        </p:nvSpPr>
        <p:spPr>
          <a:xfrm>
            <a:off x="650875" y="6091238"/>
            <a:ext cx="7448550" cy="347662"/>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rgbClr val="2D2DB9">
                    <a:lumMod val="75000"/>
                  </a:srgbClr>
                </a:solidFill>
              </a:rPr>
              <a:t>Grundschule</a:t>
            </a:r>
          </a:p>
        </p:txBody>
      </p:sp>
      <p:sp>
        <p:nvSpPr>
          <p:cNvPr id="36" name="Rechteck 35"/>
          <p:cNvSpPr/>
          <p:nvPr/>
        </p:nvSpPr>
        <p:spPr>
          <a:xfrm rot="18272886">
            <a:off x="6746875" y="1670050"/>
            <a:ext cx="1241425" cy="57467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lstStyle/>
          <a:p>
            <a:pPr algn="ctr" eaLnBrk="1" hangingPunct="1">
              <a:defRPr/>
            </a:pPr>
            <a:r>
              <a:rPr lang="de-DE" sz="1400" b="1" dirty="0">
                <a:solidFill>
                  <a:schemeClr val="bg1"/>
                </a:solidFill>
              </a:rPr>
              <a:t>Berufliches Gymnasium</a:t>
            </a:r>
            <a:endParaRPr lang="de-DE" sz="1400" b="1" dirty="0">
              <a:solidFill>
                <a:schemeClr val="accent6">
                  <a:lumMod val="75000"/>
                </a:schemeClr>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815"/>
    </mc:Choice>
    <mc:Fallback xmlns="">
      <p:transition spd="slow" advTm="32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a:xfrm>
            <a:off x="531813" y="838200"/>
            <a:ext cx="7772400" cy="1146175"/>
          </a:xfrm>
        </p:spPr>
        <p:txBody>
          <a:bodyPr/>
          <a:lstStyle/>
          <a:p>
            <a:pPr eaLnBrk="1" hangingPunct="1">
              <a:defRPr/>
            </a:pPr>
            <a:r>
              <a:rPr lang="de-DE" altLang="de-DE" sz="2350" dirty="0" smtClean="0">
                <a:solidFill>
                  <a:schemeClr val="accent6">
                    <a:lumMod val="75000"/>
                  </a:schemeClr>
                </a:solidFill>
                <a:ea typeface="MS PGothic" pitchFamily="34" charset="-128"/>
                <a:cs typeface="Arial" charset="0"/>
              </a:rPr>
              <a:t>Rechtliche </a:t>
            </a:r>
            <a:r>
              <a:rPr lang="de-DE" altLang="de-DE" sz="2350" dirty="0">
                <a:solidFill>
                  <a:schemeClr val="accent6">
                    <a:lumMod val="75000"/>
                  </a:schemeClr>
                </a:solidFill>
                <a:ea typeface="MS PGothic" pitchFamily="34" charset="-128"/>
                <a:cs typeface="Arial" charset="0"/>
              </a:rPr>
              <a:t>Bestimmungen zum Übergang in die weiterführenden Schulen </a:t>
            </a:r>
            <a:r>
              <a:rPr lang="de-DE" altLang="de-DE" sz="2350" dirty="0" smtClean="0">
                <a:solidFill>
                  <a:schemeClr val="accent6">
                    <a:lumMod val="75000"/>
                  </a:schemeClr>
                </a:solidFill>
                <a:ea typeface="MS PGothic" pitchFamily="34" charset="-128"/>
                <a:cs typeface="Arial" charset="0"/>
              </a:rPr>
              <a:t>sowie der </a:t>
            </a:r>
            <a:r>
              <a:rPr lang="de-DE" altLang="de-DE" sz="2350" dirty="0" err="1" smtClean="0">
                <a:solidFill>
                  <a:schemeClr val="accent6">
                    <a:lumMod val="75000"/>
                  </a:schemeClr>
                </a:solidFill>
                <a:ea typeface="MS PGothic" pitchFamily="34" charset="-128"/>
                <a:cs typeface="Arial" charset="0"/>
              </a:rPr>
              <a:t>Erklärfilm</a:t>
            </a:r>
            <a:r>
              <a:rPr lang="de-DE" altLang="de-DE" sz="2350" dirty="0" smtClean="0">
                <a:solidFill>
                  <a:schemeClr val="accent6">
                    <a:lumMod val="75000"/>
                  </a:schemeClr>
                </a:solidFill>
                <a:ea typeface="MS PGothic" pitchFamily="34" charset="-128"/>
                <a:cs typeface="Arial" charset="0"/>
              </a:rPr>
              <a:t> „Bildungswege in Hessen“ </a:t>
            </a:r>
            <a:endParaRPr lang="de-DE" altLang="de-DE" sz="2350" u="sng" dirty="0">
              <a:solidFill>
                <a:schemeClr val="accent6">
                  <a:lumMod val="75000"/>
                </a:schemeClr>
              </a:solidFill>
              <a:ea typeface="MS PGothic" pitchFamily="34" charset="-128"/>
              <a:cs typeface="Arial" charset="0"/>
            </a:endParaRPr>
          </a:p>
        </p:txBody>
      </p:sp>
      <p:sp>
        <p:nvSpPr>
          <p:cNvPr id="3" name="Inhaltsplatzhalter 2"/>
          <p:cNvSpPr>
            <a:spLocks noGrp="1"/>
          </p:cNvSpPr>
          <p:nvPr>
            <p:ph idx="1"/>
          </p:nvPr>
        </p:nvSpPr>
        <p:spPr>
          <a:xfrm>
            <a:off x="531813" y="1979613"/>
            <a:ext cx="7772400" cy="4114800"/>
          </a:xfrm>
        </p:spPr>
        <p:txBody>
          <a:bodyPr/>
          <a:lstStyle/>
          <a:p>
            <a:pPr eaLnBrk="1" hangingPunct="1">
              <a:buFont typeface="Arial" panose="020B0604020202020204" pitchFamily="34" charset="0"/>
              <a:buChar char="•"/>
              <a:defRPr/>
            </a:pPr>
            <a:r>
              <a:rPr lang="de-DE" altLang="de-DE" sz="2000" dirty="0">
                <a:solidFill>
                  <a:schemeClr val="accent6">
                    <a:lumMod val="75000"/>
                  </a:schemeClr>
                </a:solidFill>
                <a:cs typeface="Arial" panose="020B0604020202020204" pitchFamily="34" charset="0"/>
              </a:rPr>
              <a:t>Hessisches Schulgesetz (insbesondere § 70 und § 77)</a:t>
            </a:r>
          </a:p>
          <a:p>
            <a:pPr eaLnBrk="1" hangingPunct="1">
              <a:buFont typeface="Arial" panose="020B0604020202020204" pitchFamily="34" charset="0"/>
              <a:buChar char="•"/>
              <a:defRPr/>
            </a:pPr>
            <a:r>
              <a:rPr lang="de-DE" altLang="de-DE" sz="2000" dirty="0">
                <a:solidFill>
                  <a:schemeClr val="accent6">
                    <a:lumMod val="75000"/>
                  </a:schemeClr>
                </a:solidFill>
                <a:cs typeface="Arial" panose="020B0604020202020204" pitchFamily="34" charset="0"/>
              </a:rPr>
              <a:t>Verordnung zur Gestaltung des Schulverhältnisses (insbesondere § 10 bis § 14)</a:t>
            </a:r>
          </a:p>
          <a:p>
            <a:pPr eaLnBrk="1" hangingPunct="1">
              <a:buFont typeface="Arial" panose="020B0604020202020204" pitchFamily="34" charset="0"/>
              <a:buChar char="•"/>
              <a:defRPr/>
            </a:pPr>
            <a:r>
              <a:rPr lang="de-DE" altLang="de-DE" sz="2000" dirty="0">
                <a:solidFill>
                  <a:schemeClr val="accent6">
                    <a:lumMod val="75000"/>
                  </a:schemeClr>
                </a:solidFill>
                <a:cs typeface="Arial" panose="020B0604020202020204" pitchFamily="34" charset="0"/>
              </a:rPr>
              <a:t>Verordnung zur Ausgestaltung der Bildungsgänge und Schulformen der Grundstufe (Primarstufe) und der Mittelstufe (Sekundarstufe I) und der Abschlussprüfungen in der </a:t>
            </a:r>
            <a:r>
              <a:rPr lang="de-DE" altLang="de-DE" sz="2000" dirty="0" smtClean="0">
                <a:solidFill>
                  <a:schemeClr val="accent6">
                    <a:lumMod val="75000"/>
                  </a:schemeClr>
                </a:solidFill>
                <a:cs typeface="Arial" panose="020B0604020202020204" pitchFamily="34" charset="0"/>
              </a:rPr>
              <a:t>Mittelstufe</a:t>
            </a:r>
          </a:p>
          <a:p>
            <a:pPr marL="0" indent="0" eaLnBrk="1" hangingPunct="1">
              <a:defRPr/>
            </a:pPr>
            <a:r>
              <a:rPr lang="de-DE" altLang="de-DE" sz="1400" i="1" dirty="0">
                <a:solidFill>
                  <a:schemeClr val="accent6">
                    <a:lumMod val="75000"/>
                  </a:schemeClr>
                </a:solidFill>
                <a:cs typeface="Arial" panose="020B0604020202020204" pitchFamily="34" charset="0"/>
              </a:rPr>
              <a:t>https://</a:t>
            </a:r>
            <a:r>
              <a:rPr lang="de-DE" altLang="de-DE" sz="1400" i="1" dirty="0" smtClean="0">
                <a:solidFill>
                  <a:schemeClr val="accent6">
                    <a:lumMod val="75000"/>
                  </a:schemeClr>
                </a:solidFill>
                <a:cs typeface="Arial" panose="020B0604020202020204" pitchFamily="34" charset="0"/>
              </a:rPr>
              <a:t>kultusministerium.hessen.de/schulsystem/schulrecht</a:t>
            </a:r>
            <a:endParaRPr lang="de-DE" altLang="de-DE" sz="2000" dirty="0" smtClean="0">
              <a:solidFill>
                <a:schemeClr val="accent6">
                  <a:lumMod val="75000"/>
                </a:schemeClr>
              </a:solidFill>
              <a:cs typeface="Arial" panose="020B0604020202020204" pitchFamily="34" charset="0"/>
            </a:endParaRPr>
          </a:p>
          <a:p>
            <a:pPr eaLnBrk="1" hangingPunct="1">
              <a:buFont typeface="Arial" panose="020B0604020202020204" pitchFamily="34" charset="0"/>
              <a:buChar char="•"/>
              <a:defRPr/>
            </a:pPr>
            <a:r>
              <a:rPr lang="de-DE" altLang="de-DE" sz="2000" dirty="0" err="1" smtClean="0">
                <a:solidFill>
                  <a:schemeClr val="accent6">
                    <a:lumMod val="75000"/>
                  </a:schemeClr>
                </a:solidFill>
                <a:cs typeface="Arial" panose="020B0604020202020204" pitchFamily="34" charset="0"/>
              </a:rPr>
              <a:t>Erklärfilm</a:t>
            </a:r>
            <a:r>
              <a:rPr lang="de-DE" altLang="de-DE" sz="2000" dirty="0" smtClean="0">
                <a:solidFill>
                  <a:schemeClr val="accent6">
                    <a:lumMod val="75000"/>
                  </a:schemeClr>
                </a:solidFill>
                <a:cs typeface="Arial" panose="020B0604020202020204" pitchFamily="34" charset="0"/>
              </a:rPr>
              <a:t> „Bildungswege in Hessen“, wahlweise mit englischen, französischen, türkischen oder </a:t>
            </a:r>
            <a:r>
              <a:rPr lang="de-DE" altLang="de-DE" sz="2000" dirty="0">
                <a:solidFill>
                  <a:schemeClr val="accent6">
                    <a:lumMod val="75000"/>
                  </a:schemeClr>
                </a:solidFill>
                <a:cs typeface="Arial" panose="020B0604020202020204" pitchFamily="34" charset="0"/>
              </a:rPr>
              <a:t>arabischen </a:t>
            </a:r>
            <a:r>
              <a:rPr lang="de-DE" altLang="de-DE" sz="2000" dirty="0" smtClean="0">
                <a:solidFill>
                  <a:schemeClr val="accent6">
                    <a:lumMod val="75000"/>
                  </a:schemeClr>
                </a:solidFill>
                <a:cs typeface="Arial" panose="020B0604020202020204" pitchFamily="34" charset="0"/>
              </a:rPr>
              <a:t>Untertiteln</a:t>
            </a:r>
          </a:p>
          <a:p>
            <a:pPr marL="0" indent="0" eaLnBrk="1" hangingPunct="1">
              <a:defRPr/>
            </a:pPr>
            <a:r>
              <a:rPr lang="de-DE" altLang="de-DE" sz="1400" i="1" dirty="0" smtClean="0">
                <a:solidFill>
                  <a:schemeClr val="accent6">
                    <a:lumMod val="75000"/>
                  </a:schemeClr>
                </a:solidFill>
                <a:cs typeface="Arial" panose="020B0604020202020204" pitchFamily="34" charset="0"/>
              </a:rPr>
              <a:t>https</a:t>
            </a:r>
            <a:r>
              <a:rPr lang="de-DE" altLang="de-DE" sz="1400" i="1" dirty="0">
                <a:solidFill>
                  <a:schemeClr val="accent6">
                    <a:lumMod val="75000"/>
                  </a:schemeClr>
                </a:solidFill>
                <a:cs typeface="Arial" panose="020B0604020202020204" pitchFamily="34" charset="0"/>
              </a:rPr>
              <a:t>://</a:t>
            </a:r>
            <a:r>
              <a:rPr lang="de-DE" altLang="de-DE" sz="1400" i="1" dirty="0" smtClean="0">
                <a:solidFill>
                  <a:schemeClr val="accent6">
                    <a:lumMod val="75000"/>
                  </a:schemeClr>
                </a:solidFill>
                <a:cs typeface="Arial" panose="020B0604020202020204" pitchFamily="34" charset="0"/>
              </a:rPr>
              <a:t>kultusministerium.hessen.de/presse/erklaerfilme/erklaerfilm-bildungswege-hessen</a:t>
            </a:r>
            <a:endParaRPr lang="de-DE" altLang="de-DE" sz="2000" i="1" dirty="0">
              <a:solidFill>
                <a:schemeClr val="accent6">
                  <a:lumMod val="75000"/>
                </a:schemeClr>
              </a:solidFill>
              <a:cs typeface="Arial" panose="020B0604020202020204" pitchFamily="34" charset="0"/>
            </a:endParaRPr>
          </a:p>
          <a:p>
            <a:pPr marL="0" indent="0" eaLnBrk="1" hangingPunct="1">
              <a:defRPr/>
            </a:pPr>
            <a:endParaRPr lang="de-DE" altLang="de-DE" sz="2000" dirty="0" smtClean="0">
              <a:solidFill>
                <a:schemeClr val="accent6">
                  <a:lumMod val="75000"/>
                </a:schemeClr>
              </a:solidFill>
              <a:cs typeface="Arial" panose="020B0604020202020204" pitchFamily="34" charset="0"/>
            </a:endParaRPr>
          </a:p>
        </p:txBody>
      </p:sp>
      <p:sp>
        <p:nvSpPr>
          <p:cNvPr id="6"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99"/>
    </mc:Choice>
    <mc:Fallback xmlns="">
      <p:transition spd="slow" advTm="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533400" y="588963"/>
            <a:ext cx="7772400" cy="1143000"/>
          </a:xfrm>
        </p:spPr>
        <p:txBody>
          <a:bodyPr/>
          <a:lstStyle/>
          <a:p>
            <a:pPr>
              <a:defRPr/>
            </a:pPr>
            <a:r>
              <a:rPr lang="de-DE" altLang="de-DE" dirty="0">
                <a:solidFill>
                  <a:schemeClr val="accent6">
                    <a:lumMod val="75000"/>
                  </a:schemeClr>
                </a:solidFill>
                <a:ea typeface="MS PGothic" pitchFamily="34" charset="-128"/>
                <a:cs typeface="Arial" charset="0"/>
              </a:rPr>
              <a:t>Schulformen in der Sekundarstufe I</a:t>
            </a:r>
          </a:p>
        </p:txBody>
      </p:sp>
      <p:sp>
        <p:nvSpPr>
          <p:cNvPr id="67" name="Fußzeilenplatzhalter 4"/>
          <p:cNvSpPr>
            <a:spLocks noGrp="1"/>
          </p:cNvSpPr>
          <p:nvPr>
            <p:ph type="ftr" sz="quarter" idx="11"/>
          </p:nvPr>
        </p:nvSpPr>
        <p:spPr/>
        <p:txBody>
          <a:bodyPr/>
          <a:lstStyle/>
          <a:p>
            <a:pPr>
              <a:defRPr/>
            </a:pPr>
            <a:r>
              <a:rPr lang="de-DE"/>
              <a:t>Hessisches Kultusministerium</a:t>
            </a:r>
          </a:p>
        </p:txBody>
      </p:sp>
      <p:grpSp>
        <p:nvGrpSpPr>
          <p:cNvPr id="32773" name="Gruppieren 1"/>
          <p:cNvGrpSpPr>
            <a:grpSpLocks/>
          </p:cNvGrpSpPr>
          <p:nvPr/>
        </p:nvGrpSpPr>
        <p:grpSpPr bwMode="auto">
          <a:xfrm>
            <a:off x="635000" y="1092200"/>
            <a:ext cx="7594600" cy="5216525"/>
            <a:chOff x="634477" y="1091779"/>
            <a:chExt cx="7595090" cy="5216946"/>
          </a:xfrm>
        </p:grpSpPr>
        <p:sp>
          <p:nvSpPr>
            <p:cNvPr id="10" name="Rechteck 9"/>
            <p:cNvSpPr/>
            <p:nvPr/>
          </p:nvSpPr>
          <p:spPr>
            <a:xfrm>
              <a:off x="2601517" y="1425181"/>
              <a:ext cx="2711625" cy="34927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chemeClr val="bg1"/>
                  </a:solidFill>
                </a:rPr>
                <a:t>Mittlerer Abschluss</a:t>
              </a:r>
            </a:p>
          </p:txBody>
        </p:sp>
        <p:sp>
          <p:nvSpPr>
            <p:cNvPr id="12" name="Rechteck 11"/>
            <p:cNvSpPr/>
            <p:nvPr/>
          </p:nvSpPr>
          <p:spPr>
            <a:xfrm>
              <a:off x="5514767" y="1845903"/>
              <a:ext cx="2710038" cy="34927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chemeClr val="bg1"/>
                  </a:solidFill>
                </a:rPr>
                <a:t>Hauptschulabschluss</a:t>
              </a:r>
            </a:p>
          </p:txBody>
        </p:sp>
        <p:sp>
          <p:nvSpPr>
            <p:cNvPr id="68" name="Rechteck 67"/>
            <p:cNvSpPr/>
            <p:nvPr/>
          </p:nvSpPr>
          <p:spPr>
            <a:xfrm>
              <a:off x="636065" y="5961035"/>
              <a:ext cx="7593502" cy="347690"/>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chemeClr val="accent6">
                      <a:lumMod val="75000"/>
                    </a:schemeClr>
                  </a:solidFill>
                </a:rPr>
                <a:t>Grundschule</a:t>
              </a:r>
            </a:p>
          </p:txBody>
        </p:sp>
        <p:sp>
          <p:nvSpPr>
            <p:cNvPr id="75" name="Rechteck 74"/>
            <p:cNvSpPr/>
            <p:nvPr/>
          </p:nvSpPr>
          <p:spPr bwMode="auto">
            <a:xfrm>
              <a:off x="642416" y="5445055"/>
              <a:ext cx="1782877" cy="5159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1800" dirty="0"/>
                <a:t>Gymnasialer Bildungsgang</a:t>
              </a:r>
            </a:p>
          </p:txBody>
        </p:sp>
        <p:sp>
          <p:nvSpPr>
            <p:cNvPr id="76" name="Rechteck 75"/>
            <p:cNvSpPr/>
            <p:nvPr/>
          </p:nvSpPr>
          <p:spPr bwMode="auto">
            <a:xfrm>
              <a:off x="2614218" y="5446643"/>
              <a:ext cx="2711625" cy="5143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1800" dirty="0"/>
                <a:t>Realschulbildungsgang</a:t>
              </a:r>
            </a:p>
          </p:txBody>
        </p:sp>
        <p:sp>
          <p:nvSpPr>
            <p:cNvPr id="77" name="Rechteck 76"/>
            <p:cNvSpPr/>
            <p:nvPr/>
          </p:nvSpPr>
          <p:spPr bwMode="auto">
            <a:xfrm>
              <a:off x="5519530" y="5446643"/>
              <a:ext cx="2710037" cy="5143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1800" dirty="0"/>
                <a:t>Hauptschulbildungsgang</a:t>
              </a:r>
            </a:p>
          </p:txBody>
        </p:sp>
        <p:sp>
          <p:nvSpPr>
            <p:cNvPr id="78" name="Rechteck 77"/>
            <p:cNvSpPr/>
            <p:nvPr/>
          </p:nvSpPr>
          <p:spPr bwMode="auto">
            <a:xfrm>
              <a:off x="5972780" y="2261552"/>
              <a:ext cx="453600" cy="31860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 Haupt- und Realschule</a:t>
              </a:r>
            </a:p>
          </p:txBody>
        </p:sp>
        <p:sp>
          <p:nvSpPr>
            <p:cNvPr id="79" name="Rechteck 78"/>
            <p:cNvSpPr/>
            <p:nvPr/>
          </p:nvSpPr>
          <p:spPr bwMode="auto">
            <a:xfrm>
              <a:off x="5520247" y="2261708"/>
              <a:ext cx="453600" cy="3186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Hauptschule</a:t>
              </a:r>
            </a:p>
          </p:txBody>
        </p:sp>
        <p:sp>
          <p:nvSpPr>
            <p:cNvPr id="80" name="Rechteck 79"/>
            <p:cNvSpPr/>
            <p:nvPr/>
          </p:nvSpPr>
          <p:spPr bwMode="auto">
            <a:xfrm>
              <a:off x="6420361" y="2261552"/>
              <a:ext cx="453600" cy="3186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Mittelstufenschule</a:t>
              </a:r>
            </a:p>
          </p:txBody>
        </p:sp>
        <p:sp>
          <p:nvSpPr>
            <p:cNvPr id="81" name="Rechteck 80"/>
            <p:cNvSpPr/>
            <p:nvPr/>
          </p:nvSpPr>
          <p:spPr bwMode="auto">
            <a:xfrm>
              <a:off x="6873961" y="2261552"/>
              <a:ext cx="453600" cy="31860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Koop. Gesamtschule</a:t>
              </a:r>
            </a:p>
          </p:txBody>
        </p:sp>
        <p:sp>
          <p:nvSpPr>
            <p:cNvPr id="82" name="Rechteck 81"/>
            <p:cNvSpPr/>
            <p:nvPr/>
          </p:nvSpPr>
          <p:spPr bwMode="auto">
            <a:xfrm>
              <a:off x="7318389" y="2261552"/>
              <a:ext cx="453600" cy="3186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Integrierte Gesamtschule</a:t>
              </a:r>
            </a:p>
          </p:txBody>
        </p:sp>
        <p:sp>
          <p:nvSpPr>
            <p:cNvPr id="83" name="Rechteck 82"/>
            <p:cNvSpPr/>
            <p:nvPr/>
          </p:nvSpPr>
          <p:spPr bwMode="auto">
            <a:xfrm>
              <a:off x="7771989" y="2261552"/>
              <a:ext cx="453600" cy="31860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Förderschule</a:t>
              </a:r>
            </a:p>
          </p:txBody>
        </p:sp>
        <p:sp>
          <p:nvSpPr>
            <p:cNvPr id="84" name="Rechteck 83"/>
            <p:cNvSpPr/>
            <p:nvPr/>
          </p:nvSpPr>
          <p:spPr bwMode="auto">
            <a:xfrm>
              <a:off x="4874896" y="1846800"/>
              <a:ext cx="453600" cy="36036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Förderschule</a:t>
              </a:r>
            </a:p>
          </p:txBody>
        </p:sp>
        <p:sp>
          <p:nvSpPr>
            <p:cNvPr id="85" name="Rechteck 84"/>
            <p:cNvSpPr/>
            <p:nvPr/>
          </p:nvSpPr>
          <p:spPr bwMode="auto">
            <a:xfrm>
              <a:off x="4421296" y="1846800"/>
              <a:ext cx="453600" cy="3603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Integrierte Gesamtschule</a:t>
              </a:r>
            </a:p>
          </p:txBody>
        </p:sp>
        <p:sp>
          <p:nvSpPr>
            <p:cNvPr id="86" name="Rechteck 85"/>
            <p:cNvSpPr/>
            <p:nvPr/>
          </p:nvSpPr>
          <p:spPr bwMode="auto">
            <a:xfrm>
              <a:off x="3969862" y="1846800"/>
              <a:ext cx="453600" cy="36036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Koop. Gesamtschule</a:t>
              </a:r>
            </a:p>
          </p:txBody>
        </p:sp>
        <p:sp>
          <p:nvSpPr>
            <p:cNvPr id="87" name="Rechteck 86"/>
            <p:cNvSpPr/>
            <p:nvPr/>
          </p:nvSpPr>
          <p:spPr bwMode="auto">
            <a:xfrm>
              <a:off x="3516262" y="1846800"/>
              <a:ext cx="453600" cy="3603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Mittelstufenschule</a:t>
              </a:r>
            </a:p>
          </p:txBody>
        </p:sp>
        <p:sp>
          <p:nvSpPr>
            <p:cNvPr id="88" name="Rechteck 87"/>
            <p:cNvSpPr/>
            <p:nvPr/>
          </p:nvSpPr>
          <p:spPr bwMode="auto">
            <a:xfrm>
              <a:off x="3069464" y="1846800"/>
              <a:ext cx="453600" cy="36036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Haupt- und Realschule</a:t>
              </a:r>
            </a:p>
          </p:txBody>
        </p:sp>
        <p:sp>
          <p:nvSpPr>
            <p:cNvPr id="89" name="Rechteck 88"/>
            <p:cNvSpPr/>
            <p:nvPr/>
          </p:nvSpPr>
          <p:spPr bwMode="auto">
            <a:xfrm>
              <a:off x="2614835" y="1846800"/>
              <a:ext cx="453600" cy="3603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Realschule</a:t>
              </a:r>
            </a:p>
          </p:txBody>
        </p:sp>
        <p:sp>
          <p:nvSpPr>
            <p:cNvPr id="90" name="Rechteck 89"/>
            <p:cNvSpPr/>
            <p:nvPr/>
          </p:nvSpPr>
          <p:spPr bwMode="auto">
            <a:xfrm>
              <a:off x="1972071" y="1846800"/>
              <a:ext cx="453600" cy="36036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Förderschule</a:t>
              </a:r>
            </a:p>
          </p:txBody>
        </p:sp>
        <p:sp>
          <p:nvSpPr>
            <p:cNvPr id="91" name="Rechteck 90"/>
            <p:cNvSpPr/>
            <p:nvPr/>
          </p:nvSpPr>
          <p:spPr bwMode="auto">
            <a:xfrm>
              <a:off x="1521293" y="1846800"/>
              <a:ext cx="453600" cy="3603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2000" dirty="0"/>
                <a:t>Integrierte Gesamtschule</a:t>
              </a:r>
            </a:p>
          </p:txBody>
        </p:sp>
        <p:sp>
          <p:nvSpPr>
            <p:cNvPr id="92" name="Rechteck 91"/>
            <p:cNvSpPr/>
            <p:nvPr/>
          </p:nvSpPr>
          <p:spPr bwMode="auto">
            <a:xfrm>
              <a:off x="1074950" y="1844824"/>
              <a:ext cx="453600" cy="3601976"/>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eaLnBrk="1" hangingPunct="1">
                <a:defRPr/>
              </a:pPr>
              <a:r>
                <a:rPr lang="de-DE" sz="2000" dirty="0"/>
                <a:t> Koop. Gesamtschule G8  (G9)  </a:t>
              </a:r>
            </a:p>
          </p:txBody>
        </p:sp>
        <p:sp>
          <p:nvSpPr>
            <p:cNvPr id="93" name="Rechteck 92"/>
            <p:cNvSpPr/>
            <p:nvPr/>
          </p:nvSpPr>
          <p:spPr bwMode="auto">
            <a:xfrm>
              <a:off x="634477" y="1846800"/>
              <a:ext cx="453600" cy="3603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de-DE" sz="1200" dirty="0"/>
                <a:t>            </a:t>
              </a:r>
              <a:r>
                <a:rPr lang="de-DE" sz="2000" dirty="0"/>
                <a:t>Gymnasium G8          (G9)           </a:t>
              </a:r>
            </a:p>
          </p:txBody>
        </p:sp>
        <p:cxnSp>
          <p:nvCxnSpPr>
            <p:cNvPr id="48" name="Gerade Verbindung 47"/>
            <p:cNvCxnSpPr/>
            <p:nvPr/>
          </p:nvCxnSpPr>
          <p:spPr>
            <a:xfrm>
              <a:off x="655116" y="2492067"/>
              <a:ext cx="892233" cy="0"/>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51" name="Gerade Verbindung 50"/>
            <p:cNvCxnSpPr/>
            <p:nvPr/>
          </p:nvCxnSpPr>
          <p:spPr>
            <a:xfrm>
              <a:off x="653528" y="1857016"/>
              <a:ext cx="892233" cy="0"/>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52" name="Gerade Verbindung 51"/>
            <p:cNvCxnSpPr/>
            <p:nvPr/>
          </p:nvCxnSpPr>
          <p:spPr>
            <a:xfrm flipV="1">
              <a:off x="642416" y="1845903"/>
              <a:ext cx="0" cy="646164"/>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58" name="Gerade Verbindung 57"/>
            <p:cNvCxnSpPr/>
            <p:nvPr/>
          </p:nvCxnSpPr>
          <p:spPr>
            <a:xfrm flipV="1">
              <a:off x="1086944" y="1845903"/>
              <a:ext cx="0" cy="646164"/>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cxnSp>
          <p:nvCxnSpPr>
            <p:cNvPr id="59" name="Gerade Verbindung 58"/>
            <p:cNvCxnSpPr/>
            <p:nvPr/>
          </p:nvCxnSpPr>
          <p:spPr>
            <a:xfrm flipV="1">
              <a:off x="1518772" y="1845903"/>
              <a:ext cx="0" cy="646164"/>
            </a:xfrm>
            <a:prstGeom prst="line">
              <a:avLst/>
            </a:prstGeom>
            <a:ln w="12700">
              <a:prstDash val="dash"/>
            </a:ln>
          </p:spPr>
          <p:style>
            <a:lnRef idx="1">
              <a:schemeClr val="accent3"/>
            </a:lnRef>
            <a:fillRef idx="0">
              <a:schemeClr val="accent3"/>
            </a:fillRef>
            <a:effectRef idx="0">
              <a:schemeClr val="accent3"/>
            </a:effectRef>
            <a:fontRef idx="minor">
              <a:schemeClr val="tx1"/>
            </a:fontRef>
          </p:style>
        </p:cxnSp>
        <p:sp>
          <p:nvSpPr>
            <p:cNvPr id="38" name="Rechteck 37"/>
            <p:cNvSpPr/>
            <p:nvPr/>
          </p:nvSpPr>
          <p:spPr>
            <a:xfrm>
              <a:off x="634477" y="1091779"/>
              <a:ext cx="1795579" cy="681093"/>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1600" dirty="0">
                  <a:solidFill>
                    <a:schemeClr val="bg1"/>
                  </a:solidFill>
                </a:rPr>
                <a:t> Erwerb des Abschlusses am Ende der Sek II</a:t>
              </a: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201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31813" y="1700213"/>
            <a:ext cx="7772400" cy="4394200"/>
          </a:xfrm>
        </p:spPr>
        <p:txBody>
          <a:bodyPr/>
          <a:lstStyle/>
          <a:p>
            <a:pPr marL="285750" indent="-285750">
              <a:buFont typeface="Arial" panose="020B0604020202020204" pitchFamily="34" charset="0"/>
              <a:buChar char="•"/>
              <a:defRPr/>
            </a:pPr>
            <a:r>
              <a:rPr lang="de-DE" sz="2000" dirty="0">
                <a:solidFill>
                  <a:schemeClr val="accent6">
                    <a:lumMod val="75000"/>
                  </a:schemeClr>
                </a:solidFill>
              </a:rPr>
              <a:t>Haupt-  und  Realschulbildungsgang werden an einer Schule angeboten.</a:t>
            </a:r>
          </a:p>
          <a:p>
            <a:pPr marL="285750" indent="-285750">
              <a:buFont typeface="Arial" panose="020B0604020202020204" pitchFamily="34" charset="0"/>
              <a:buChar char="•"/>
              <a:defRPr/>
            </a:pPr>
            <a:r>
              <a:rPr lang="de-DE" sz="2000" dirty="0">
                <a:solidFill>
                  <a:schemeClr val="accent6">
                    <a:lumMod val="75000"/>
                  </a:schemeClr>
                </a:solidFill>
              </a:rPr>
              <a:t>Der Unterricht findet in der Regel im jeweiligen Bildungsgang statt.</a:t>
            </a:r>
          </a:p>
          <a:p>
            <a:pPr marL="273050" indent="-273050">
              <a:buFont typeface="Arial" panose="020B0604020202020204" pitchFamily="34" charset="0"/>
              <a:buChar char="•"/>
              <a:defRPr/>
            </a:pPr>
            <a:r>
              <a:rPr lang="de-DE" sz="2000" dirty="0">
                <a:solidFill>
                  <a:schemeClr val="accent6">
                    <a:lumMod val="75000"/>
                  </a:schemeClr>
                </a:solidFill>
              </a:rPr>
              <a:t>In den Fächern Deutsch, Mathematik und der ersten Fremd-   </a:t>
            </a:r>
          </a:p>
          <a:p>
            <a:pPr marL="0" indent="0">
              <a:defRPr/>
            </a:pPr>
            <a:r>
              <a:rPr lang="de-DE" sz="2000" dirty="0">
                <a:solidFill>
                  <a:schemeClr val="accent6">
                    <a:lumMod val="75000"/>
                  </a:schemeClr>
                </a:solidFill>
              </a:rPr>
              <a:t>    </a:t>
            </a:r>
            <a:r>
              <a:rPr lang="de-DE" sz="2000" dirty="0" err="1">
                <a:solidFill>
                  <a:schemeClr val="accent6">
                    <a:lumMod val="75000"/>
                  </a:schemeClr>
                </a:solidFill>
              </a:rPr>
              <a:t>sprache</a:t>
            </a:r>
            <a:r>
              <a:rPr lang="de-DE" sz="2000" dirty="0">
                <a:solidFill>
                  <a:schemeClr val="accent6">
                    <a:lumMod val="75000"/>
                  </a:schemeClr>
                </a:solidFill>
              </a:rPr>
              <a:t> wird spätestens ab der Jahrgangsstufe 7 schulzweig-  </a:t>
            </a:r>
          </a:p>
          <a:p>
            <a:pPr marL="0" indent="0">
              <a:defRPr/>
            </a:pPr>
            <a:r>
              <a:rPr lang="de-DE" sz="2000" dirty="0">
                <a:solidFill>
                  <a:schemeClr val="accent6">
                    <a:lumMod val="75000"/>
                  </a:schemeClr>
                </a:solidFill>
              </a:rPr>
              <a:t>    bezogen unterrichtet. </a:t>
            </a:r>
          </a:p>
          <a:p>
            <a:pPr marL="285750" indent="-285750">
              <a:buFont typeface="Arial" panose="020B0604020202020204" pitchFamily="34" charset="0"/>
              <a:buChar char="•"/>
              <a:defRPr/>
            </a:pPr>
            <a:r>
              <a:rPr lang="de-DE" sz="2000" dirty="0">
                <a:solidFill>
                  <a:schemeClr val="accent6">
                    <a:lumMod val="75000"/>
                  </a:schemeClr>
                </a:solidFill>
              </a:rPr>
              <a:t>Die Wahl einer zweiten Fremdsprache ist im Realschulbildungs-gang möglich.</a:t>
            </a:r>
          </a:p>
          <a:p>
            <a:pPr marL="285750" indent="-285750">
              <a:buFont typeface="Arial" panose="020B0604020202020204" pitchFamily="34" charset="0"/>
              <a:buChar char="•"/>
              <a:defRPr/>
            </a:pPr>
            <a:r>
              <a:rPr lang="de-DE" sz="2000" dirty="0">
                <a:solidFill>
                  <a:schemeClr val="accent6">
                    <a:lumMod val="75000"/>
                  </a:schemeClr>
                </a:solidFill>
              </a:rPr>
              <a:t>Ein Wechsel der Bildungsgänge kann ohne Schulwechsel erfolgen.</a:t>
            </a:r>
          </a:p>
          <a:p>
            <a:pPr>
              <a:defRPr/>
            </a:pPr>
            <a:endParaRPr lang="de-DE" dirty="0"/>
          </a:p>
        </p:txBody>
      </p:sp>
      <p:sp>
        <p:nvSpPr>
          <p:cNvPr id="5" name="Fußzeilenplatzhalter 4"/>
          <p:cNvSpPr>
            <a:spLocks noGrp="1"/>
          </p:cNvSpPr>
          <p:nvPr>
            <p:ph type="ftr" sz="quarter" idx="11"/>
          </p:nvPr>
        </p:nvSpPr>
        <p:spPr/>
        <p:txBody>
          <a:bodyPr/>
          <a:lstStyle/>
          <a:p>
            <a:pPr>
              <a:defRPr/>
            </a:pPr>
            <a:r>
              <a:rPr lang="de-DE" dirty="0"/>
              <a:t>Hessisches Kultusministerium</a:t>
            </a:r>
          </a:p>
        </p:txBody>
      </p:sp>
      <p:sp>
        <p:nvSpPr>
          <p:cNvPr id="6" name="Rectangle 2"/>
          <p:cNvSpPr txBox="1">
            <a:spLocks noChangeArrowheads="1"/>
          </p:cNvSpPr>
          <p:nvPr/>
        </p:nvSpPr>
        <p:spPr bwMode="auto">
          <a:xfrm>
            <a:off x="5334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400" b="1">
                <a:solidFill>
                  <a:srgbClr val="244894"/>
                </a:solidFill>
                <a:latin typeface="+mj-lt"/>
                <a:ea typeface="+mj-ea"/>
                <a:cs typeface="+mj-cs"/>
              </a:defRPr>
            </a:lvl1pPr>
            <a:lvl2pPr algn="l" rtl="0" eaLnBrk="0" fontAlgn="base" hangingPunct="0">
              <a:spcBef>
                <a:spcPct val="0"/>
              </a:spcBef>
              <a:spcAft>
                <a:spcPct val="0"/>
              </a:spcAft>
              <a:defRPr sz="2400" b="1">
                <a:solidFill>
                  <a:srgbClr val="244894"/>
                </a:solidFill>
                <a:latin typeface="Arial" charset="0"/>
              </a:defRPr>
            </a:lvl2pPr>
            <a:lvl3pPr algn="l" rtl="0" eaLnBrk="0" fontAlgn="base" hangingPunct="0">
              <a:spcBef>
                <a:spcPct val="0"/>
              </a:spcBef>
              <a:spcAft>
                <a:spcPct val="0"/>
              </a:spcAft>
              <a:defRPr sz="2400" b="1">
                <a:solidFill>
                  <a:srgbClr val="244894"/>
                </a:solidFill>
                <a:latin typeface="Arial" charset="0"/>
              </a:defRPr>
            </a:lvl3pPr>
            <a:lvl4pPr algn="l" rtl="0" eaLnBrk="0" fontAlgn="base" hangingPunct="0">
              <a:spcBef>
                <a:spcPct val="0"/>
              </a:spcBef>
              <a:spcAft>
                <a:spcPct val="0"/>
              </a:spcAft>
              <a:defRPr sz="2400" b="1">
                <a:solidFill>
                  <a:srgbClr val="244894"/>
                </a:solidFill>
                <a:latin typeface="Arial" charset="0"/>
              </a:defRPr>
            </a:lvl4pPr>
            <a:lvl5pPr algn="l" rtl="0" eaLnBrk="0" fontAlgn="base" hangingPunct="0">
              <a:spcBef>
                <a:spcPct val="0"/>
              </a:spcBef>
              <a:spcAft>
                <a:spcPct val="0"/>
              </a:spcAft>
              <a:defRPr sz="2400" b="1">
                <a:solidFill>
                  <a:srgbClr val="244894"/>
                </a:solidFill>
                <a:latin typeface="Arial" charset="0"/>
              </a:defRPr>
            </a:lvl5pPr>
            <a:lvl6pPr marL="457200" algn="l" rtl="0" fontAlgn="base">
              <a:spcBef>
                <a:spcPct val="0"/>
              </a:spcBef>
              <a:spcAft>
                <a:spcPct val="0"/>
              </a:spcAft>
              <a:defRPr sz="2400" b="1">
                <a:solidFill>
                  <a:srgbClr val="244894"/>
                </a:solidFill>
                <a:latin typeface="Arial" charset="0"/>
              </a:defRPr>
            </a:lvl6pPr>
            <a:lvl7pPr marL="914400" algn="l" rtl="0" fontAlgn="base">
              <a:spcBef>
                <a:spcPct val="0"/>
              </a:spcBef>
              <a:spcAft>
                <a:spcPct val="0"/>
              </a:spcAft>
              <a:defRPr sz="2400" b="1">
                <a:solidFill>
                  <a:srgbClr val="244894"/>
                </a:solidFill>
                <a:latin typeface="Arial" charset="0"/>
              </a:defRPr>
            </a:lvl7pPr>
            <a:lvl8pPr marL="1371600" algn="l" rtl="0" fontAlgn="base">
              <a:spcBef>
                <a:spcPct val="0"/>
              </a:spcBef>
              <a:spcAft>
                <a:spcPct val="0"/>
              </a:spcAft>
              <a:defRPr sz="2400" b="1">
                <a:solidFill>
                  <a:srgbClr val="244894"/>
                </a:solidFill>
                <a:latin typeface="Arial" charset="0"/>
              </a:defRPr>
            </a:lvl8pPr>
            <a:lvl9pPr marL="1828800" algn="l" rtl="0" fontAlgn="base">
              <a:spcBef>
                <a:spcPct val="0"/>
              </a:spcBef>
              <a:spcAft>
                <a:spcPct val="0"/>
              </a:spcAft>
              <a:defRPr sz="2400" b="1">
                <a:solidFill>
                  <a:srgbClr val="244894"/>
                </a:solidFill>
                <a:latin typeface="Arial" charset="0"/>
              </a:defRPr>
            </a:lvl9pPr>
          </a:lstStyle>
          <a:p>
            <a:pPr>
              <a:defRPr/>
            </a:pPr>
            <a:r>
              <a:rPr lang="de-DE" kern="0" dirty="0">
                <a:solidFill>
                  <a:schemeClr val="accent6">
                    <a:lumMod val="75000"/>
                  </a:schemeClr>
                </a:solidFill>
              </a:rPr>
              <a:t>Schulform verbundene Haupt- und Realschule</a:t>
            </a:r>
            <a:endParaRPr lang="de-DE" altLang="de-DE" kern="0" dirty="0">
              <a:solidFill>
                <a:schemeClr val="accent6">
                  <a:lumMod val="75000"/>
                </a:schemeClr>
              </a:solidFill>
              <a:ea typeface="MS PGothic" pitchFamily="34" charset="-128"/>
              <a:cs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215"/>
    </mc:Choice>
    <mc:Fallback xmlns="">
      <p:transition spd="slow" advTm="110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533400" y="838200"/>
            <a:ext cx="7772400" cy="503238"/>
          </a:xfrm>
        </p:spPr>
        <p:txBody>
          <a:bodyPr/>
          <a:lstStyle/>
          <a:p>
            <a:pPr>
              <a:defRPr/>
            </a:pPr>
            <a:r>
              <a:rPr lang="de-DE" altLang="de-DE" dirty="0">
                <a:solidFill>
                  <a:schemeClr val="accent6">
                    <a:lumMod val="75000"/>
                  </a:schemeClr>
                </a:solidFill>
                <a:ea typeface="MS PGothic" pitchFamily="34" charset="-128"/>
                <a:cs typeface="Arial" charset="0"/>
              </a:rPr>
              <a:t>Schulform Gymnasium</a:t>
            </a:r>
          </a:p>
        </p:txBody>
      </p:sp>
      <p:sp>
        <p:nvSpPr>
          <p:cNvPr id="67" name="Fußzeilenplatzhalter 4"/>
          <p:cNvSpPr>
            <a:spLocks noGrp="1"/>
          </p:cNvSpPr>
          <p:nvPr>
            <p:ph type="ftr" sz="quarter" idx="11"/>
          </p:nvPr>
        </p:nvSpPr>
        <p:spPr/>
        <p:txBody>
          <a:bodyPr/>
          <a:lstStyle/>
          <a:p>
            <a:pPr>
              <a:defRPr/>
            </a:pPr>
            <a:r>
              <a:rPr lang="de-DE"/>
              <a:t>Hessisches Kultusministerium</a:t>
            </a:r>
          </a:p>
        </p:txBody>
      </p:sp>
      <p:sp>
        <p:nvSpPr>
          <p:cNvPr id="43" name="Inhaltsplatzhalter 2"/>
          <p:cNvSpPr>
            <a:spLocks noGrp="1"/>
          </p:cNvSpPr>
          <p:nvPr>
            <p:ph idx="1"/>
          </p:nvPr>
        </p:nvSpPr>
        <p:spPr>
          <a:xfrm>
            <a:off x="531813" y="1268413"/>
            <a:ext cx="7772400" cy="5040312"/>
          </a:xfrm>
        </p:spPr>
        <p:txBody>
          <a:bodyPr/>
          <a:lstStyle/>
          <a:p>
            <a:pPr marL="285750" indent="-285750">
              <a:buClr>
                <a:schemeClr val="accent6">
                  <a:lumMod val="75000"/>
                </a:schemeClr>
              </a:buClr>
              <a:buFont typeface="Arial" panose="020B0604020202020204" pitchFamily="34" charset="0"/>
              <a:buChar char="•"/>
              <a:defRPr/>
            </a:pPr>
            <a:r>
              <a:rPr lang="de-DE" sz="2000" dirty="0">
                <a:solidFill>
                  <a:schemeClr val="accent6">
                    <a:lumMod val="75000"/>
                  </a:schemeClr>
                </a:solidFill>
              </a:rPr>
              <a:t>Der Unterricht ist so ausgerichtet, dass Schülerinnen und Schüler in der Mittelstufe zum studienqualifizierenden Bildungsgang der gymnasialen Oberstufe hingeführt werden.</a:t>
            </a:r>
          </a:p>
          <a:p>
            <a:pPr marL="285750" indent="-285750">
              <a:buClr>
                <a:schemeClr val="accent6">
                  <a:lumMod val="75000"/>
                </a:schemeClr>
              </a:buClr>
              <a:buFont typeface="Arial" panose="020B0604020202020204" pitchFamily="34" charset="0"/>
              <a:buChar char="•"/>
              <a:defRPr/>
            </a:pPr>
            <a:r>
              <a:rPr lang="de-DE" sz="2000" dirty="0">
                <a:solidFill>
                  <a:schemeClr val="accent6">
                    <a:lumMod val="75000"/>
                  </a:schemeClr>
                </a:solidFill>
              </a:rPr>
              <a:t>Es muss aber auch eine praxisbezogene Grundbildung und eine Hinführung zur Arbeits- und Wirtschaftswelt erfolgen, die zum direkten Wechsel in berufsqualifizierende Bildungsgänge nach der Mittelstufe befähigt.</a:t>
            </a:r>
          </a:p>
          <a:p>
            <a:pPr marL="285750" indent="-285750">
              <a:buClr>
                <a:schemeClr val="accent6">
                  <a:lumMod val="75000"/>
                </a:schemeClr>
              </a:buClr>
              <a:buFont typeface="Arial" panose="020B0604020202020204" pitchFamily="34" charset="0"/>
              <a:buChar char="•"/>
              <a:defRPr/>
            </a:pPr>
            <a:r>
              <a:rPr lang="de-DE" sz="2000" dirty="0">
                <a:solidFill>
                  <a:schemeClr val="accent6">
                    <a:lumMod val="75000"/>
                  </a:schemeClr>
                </a:solidFill>
              </a:rPr>
              <a:t>Erste und zweite Fremdsprache sind verpflichtend und haben mit Blick auf die Versetzungsentscheidung den Stellenwert eines Hauptfaches. Eine dritte Fremdsprache ist möglich.</a:t>
            </a:r>
          </a:p>
          <a:p>
            <a:pPr marL="285750" indent="-285750">
              <a:buClr>
                <a:schemeClr val="accent6">
                  <a:lumMod val="75000"/>
                </a:schemeClr>
              </a:buClr>
              <a:buFont typeface="Arial" panose="020B0604020202020204" pitchFamily="34" charset="0"/>
              <a:buChar char="•"/>
              <a:defRPr/>
            </a:pPr>
            <a:r>
              <a:rPr lang="de-DE" sz="2000" dirty="0">
                <a:solidFill>
                  <a:schemeClr val="accent6">
                    <a:lumMod val="75000"/>
                  </a:schemeClr>
                </a:solidFill>
              </a:rPr>
              <a:t>Im Wahlunterricht können Schwerpunktsetzungen für ein eigenes Schulprofil erfolgen, die Schülerinnen und Schülern die Ausprägung von Fähigkeiten und Neigungen ermöglichen.</a:t>
            </a:r>
          </a:p>
          <a:p>
            <a:pPr marL="285750" indent="-285750">
              <a:buClr>
                <a:schemeClr val="accent6">
                  <a:lumMod val="75000"/>
                </a:schemeClr>
              </a:buClr>
              <a:buFont typeface="Arial" panose="020B0604020202020204" pitchFamily="34" charset="0"/>
              <a:buChar char="•"/>
              <a:defRPr/>
            </a:pPr>
            <a:endParaRPr lang="de-DE" sz="2000" dirty="0">
              <a:solidFill>
                <a:schemeClr val="accent6">
                  <a:lumMod val="75000"/>
                </a:schemeClr>
              </a:solidFill>
            </a:endParaRPr>
          </a:p>
          <a:p>
            <a:pPr marL="285750" indent="-285750">
              <a:buClr>
                <a:schemeClr val="accent6">
                  <a:lumMod val="75000"/>
                </a:schemeClr>
              </a:buClr>
              <a:buFont typeface="Arial" panose="020B0604020202020204" pitchFamily="34" charset="0"/>
              <a:buChar char="•"/>
              <a:defRPr/>
            </a:pPr>
            <a:endParaRPr lang="de-DE" sz="2000" dirty="0">
              <a:solidFill>
                <a:schemeClr val="accent6">
                  <a:lumMod val="75000"/>
                </a:schemeClr>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7980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533400" y="838200"/>
            <a:ext cx="7772400" cy="1143000"/>
          </a:xfrm>
        </p:spPr>
        <p:txBody>
          <a:bodyPr/>
          <a:lstStyle/>
          <a:p>
            <a:pPr>
              <a:defRPr/>
            </a:pPr>
            <a:r>
              <a:rPr lang="de-DE" altLang="de-DE" dirty="0">
                <a:solidFill>
                  <a:schemeClr val="accent6">
                    <a:lumMod val="75000"/>
                  </a:schemeClr>
                </a:solidFill>
                <a:ea typeface="MS PGothic" pitchFamily="34" charset="-128"/>
                <a:cs typeface="Arial" charset="0"/>
              </a:rPr>
              <a:t>Schulform kooperative Gesamtschule</a:t>
            </a:r>
          </a:p>
        </p:txBody>
      </p:sp>
      <p:sp>
        <p:nvSpPr>
          <p:cNvPr id="67" name="Fußzeilenplatzhalter 4"/>
          <p:cNvSpPr>
            <a:spLocks noGrp="1"/>
          </p:cNvSpPr>
          <p:nvPr>
            <p:ph type="ftr" sz="quarter" idx="11"/>
          </p:nvPr>
        </p:nvSpPr>
        <p:spPr/>
        <p:txBody>
          <a:bodyPr/>
          <a:lstStyle/>
          <a:p>
            <a:pPr>
              <a:defRPr/>
            </a:pPr>
            <a:r>
              <a:rPr lang="de-DE"/>
              <a:t>Hessisches Kultusministerium</a:t>
            </a:r>
          </a:p>
        </p:txBody>
      </p:sp>
      <p:sp>
        <p:nvSpPr>
          <p:cNvPr id="47109" name="Inhaltsplatzhalter 2"/>
          <p:cNvSpPr>
            <a:spLocks noGrp="1"/>
          </p:cNvSpPr>
          <p:nvPr>
            <p:ph idx="1"/>
          </p:nvPr>
        </p:nvSpPr>
        <p:spPr>
          <a:xfrm>
            <a:off x="531813" y="1979613"/>
            <a:ext cx="7772400" cy="4114800"/>
          </a:xfrm>
        </p:spPr>
        <p:txBody>
          <a:bodyPr/>
          <a:lstStyle/>
          <a:p>
            <a:pPr marL="285750" indent="-285750">
              <a:buFontTx/>
              <a:buChar char="•"/>
            </a:pPr>
            <a:r>
              <a:rPr lang="de-DE" altLang="de-DE" sz="2000">
                <a:solidFill>
                  <a:srgbClr val="22228B"/>
                </a:solidFill>
              </a:rPr>
              <a:t>Alle drei Bildungsgänge werden unter dem Dach einer Schule angeboten.</a:t>
            </a:r>
          </a:p>
          <a:p>
            <a:pPr marL="285750" indent="-285750">
              <a:buFontTx/>
              <a:buChar char="•"/>
            </a:pPr>
            <a:r>
              <a:rPr lang="de-DE" altLang="de-DE" sz="2000">
                <a:solidFill>
                  <a:srgbClr val="22228B"/>
                </a:solidFill>
              </a:rPr>
              <a:t>Entsprechend können dort auch alle Abschlüsse der Sekundar-stufe I erreicht werden.</a:t>
            </a:r>
          </a:p>
          <a:p>
            <a:pPr marL="285750" indent="-285750">
              <a:buFontTx/>
              <a:buChar char="•"/>
            </a:pPr>
            <a:r>
              <a:rPr lang="de-DE" altLang="de-DE" sz="2000">
                <a:solidFill>
                  <a:srgbClr val="22228B"/>
                </a:solidFill>
              </a:rPr>
              <a:t>Der Unterricht findet in den jeweiligen Schulzweigen bildungs-gangbezogen statt (Hauptschulzweig, Realschulzweig, Gymnasialzweig).</a:t>
            </a:r>
          </a:p>
          <a:p>
            <a:pPr marL="285750" indent="-285750">
              <a:buFontTx/>
              <a:buChar char="•"/>
            </a:pPr>
            <a:r>
              <a:rPr lang="de-DE" altLang="de-DE" sz="2000">
                <a:solidFill>
                  <a:srgbClr val="22228B"/>
                </a:solidFill>
              </a:rPr>
              <a:t>Der Wechsel des Bildungsgangs kann ohne Schulwechsel erfolgen.</a:t>
            </a:r>
            <a:endParaRPr lang="de-DE" altLang="de-DE" b="1">
              <a:solidFill>
                <a:srgbClr val="FF0000"/>
              </a:solidFill>
              <a:ea typeface="MS PGothic" panose="020B0600070205080204" pitchFamily="34" charset="-128"/>
            </a:endParaRPr>
          </a:p>
          <a:p>
            <a:pPr marL="285750" indent="-285750" algn="just"/>
            <a:endParaRPr lang="de-DE" altLang="de-D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617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533400" y="838200"/>
            <a:ext cx="7772400" cy="1143000"/>
          </a:xfrm>
        </p:spPr>
        <p:txBody>
          <a:bodyPr/>
          <a:lstStyle/>
          <a:p>
            <a:pPr>
              <a:defRPr/>
            </a:pPr>
            <a:r>
              <a:rPr lang="de-DE" altLang="de-DE" dirty="0">
                <a:solidFill>
                  <a:schemeClr val="accent6">
                    <a:lumMod val="75000"/>
                  </a:schemeClr>
                </a:solidFill>
                <a:ea typeface="MS PGothic" pitchFamily="34" charset="-128"/>
                <a:cs typeface="Arial" charset="0"/>
              </a:rPr>
              <a:t>Schulform integrierte Gesamtschule</a:t>
            </a:r>
          </a:p>
        </p:txBody>
      </p:sp>
      <p:sp>
        <p:nvSpPr>
          <p:cNvPr id="67" name="Fußzeilenplatzhalter 4"/>
          <p:cNvSpPr>
            <a:spLocks noGrp="1"/>
          </p:cNvSpPr>
          <p:nvPr>
            <p:ph type="ftr" sz="quarter" idx="11"/>
          </p:nvPr>
        </p:nvSpPr>
        <p:spPr/>
        <p:txBody>
          <a:bodyPr/>
          <a:lstStyle/>
          <a:p>
            <a:pPr>
              <a:defRPr/>
            </a:pPr>
            <a:r>
              <a:rPr lang="de-DE"/>
              <a:t>Hessisches Kultusministerium</a:t>
            </a:r>
          </a:p>
        </p:txBody>
      </p:sp>
      <p:sp>
        <p:nvSpPr>
          <p:cNvPr id="24581" name="Inhaltsplatzhalter 2"/>
          <p:cNvSpPr>
            <a:spLocks noGrp="1"/>
          </p:cNvSpPr>
          <p:nvPr>
            <p:ph idx="1"/>
          </p:nvPr>
        </p:nvSpPr>
        <p:spPr>
          <a:xfrm>
            <a:off x="531813" y="1412875"/>
            <a:ext cx="7772400" cy="4681538"/>
          </a:xfrm>
        </p:spPr>
        <p:txBody>
          <a:bodyPr/>
          <a:lstStyle/>
          <a:p>
            <a:pPr marL="285750" indent="-285750">
              <a:buClr>
                <a:srgbClr val="22228B"/>
              </a:buClr>
              <a:buFontTx/>
              <a:buChar char="•"/>
              <a:defRPr/>
            </a:pPr>
            <a:r>
              <a:rPr lang="de-DE" altLang="de-DE" sz="2000" dirty="0">
                <a:solidFill>
                  <a:schemeClr val="accent6">
                    <a:lumMod val="75000"/>
                  </a:schemeClr>
                </a:solidFill>
              </a:rPr>
              <a:t>Alle drei Bildungsgänge werden unter dem Dach einer Schule angeboten.</a:t>
            </a:r>
          </a:p>
          <a:p>
            <a:pPr marL="285750" indent="-285750">
              <a:buClr>
                <a:srgbClr val="22228B"/>
              </a:buClr>
              <a:buFontTx/>
              <a:buChar char="•"/>
              <a:defRPr/>
            </a:pPr>
            <a:r>
              <a:rPr lang="de-DE" altLang="de-DE" sz="2000" dirty="0">
                <a:solidFill>
                  <a:schemeClr val="accent6">
                    <a:lumMod val="75000"/>
                  </a:schemeClr>
                </a:solidFill>
              </a:rPr>
              <a:t>Entsprechend können auch alle Abschlüsse der Sekundarstufe I erreicht werden.</a:t>
            </a:r>
          </a:p>
          <a:p>
            <a:pPr marL="285750" indent="-285750">
              <a:buClr>
                <a:srgbClr val="22228B"/>
              </a:buClr>
              <a:buFontTx/>
              <a:buChar char="•"/>
              <a:defRPr/>
            </a:pPr>
            <a:r>
              <a:rPr lang="de-DE" altLang="de-DE" sz="2000" dirty="0">
                <a:solidFill>
                  <a:schemeClr val="accent6">
                    <a:lumMod val="75000"/>
                  </a:schemeClr>
                </a:solidFill>
              </a:rPr>
              <a:t>Der Unterricht findet bildungsgangübergreifend statt, dadurch erfolgt ein längeres gemeinsames Lernen im Klassenverband (Kernunterricht).</a:t>
            </a:r>
          </a:p>
          <a:p>
            <a:pPr marL="285750" indent="-285750">
              <a:buClr>
                <a:srgbClr val="22228B"/>
              </a:buClr>
              <a:buFontTx/>
              <a:buChar char="•"/>
              <a:defRPr/>
            </a:pPr>
            <a:r>
              <a:rPr lang="de-DE" altLang="de-DE" sz="2000" dirty="0">
                <a:solidFill>
                  <a:schemeClr val="accent6">
                    <a:lumMod val="75000"/>
                  </a:schemeClr>
                </a:solidFill>
              </a:rPr>
              <a:t>Zunehmend erfolgt eine Ausdifferenzierung nach Leistung im Kursunterricht (E/G- oder A/B/C-Kurse).</a:t>
            </a:r>
          </a:p>
          <a:p>
            <a:pPr marL="285750" indent="-285750">
              <a:buClr>
                <a:srgbClr val="22228B"/>
              </a:buClr>
              <a:buFontTx/>
              <a:buChar char="•"/>
              <a:defRPr/>
            </a:pPr>
            <a:r>
              <a:rPr lang="de-DE" altLang="de-DE" sz="2000" dirty="0">
                <a:solidFill>
                  <a:schemeClr val="accent6">
                    <a:lumMod val="75000"/>
                  </a:schemeClr>
                </a:solidFill>
              </a:rPr>
              <a:t>Die Zuerkennung des Schulabschlusses entscheidet sich am Ende von Jahrgangsstufe  9 oder 10 auf Grundlage der erbrachten Leistungen.</a:t>
            </a:r>
            <a:endParaRPr lang="de-DE" altLang="de-DE" sz="2000" b="1" dirty="0">
              <a:solidFill>
                <a:schemeClr val="accent6">
                  <a:lumMod val="75000"/>
                </a:schemeClr>
              </a:solidFill>
              <a:ea typeface="MS PGothic" pitchFamily="34" charset="-128"/>
            </a:endParaRPr>
          </a:p>
          <a:p>
            <a:pPr marL="285750" indent="-285750">
              <a:buClr>
                <a:srgbClr val="22228B"/>
              </a:buClr>
              <a:buFontTx/>
              <a:buChar char="•"/>
              <a:defRPr/>
            </a:pPr>
            <a:endParaRPr lang="de-DE" altLang="de-DE" sz="2000" b="1" dirty="0">
              <a:solidFill>
                <a:schemeClr val="accent6">
                  <a:lumMod val="75000"/>
                </a:schemeClr>
              </a:solidFill>
              <a:ea typeface="MS PGothic" pitchFamily="34" charset="-128"/>
            </a:endParaRPr>
          </a:p>
          <a:p>
            <a:pPr marL="285750" indent="-285750">
              <a:buClr>
                <a:srgbClr val="22228B"/>
              </a:buClr>
              <a:buFontTx/>
              <a:buChar char="•"/>
              <a:defRPr/>
            </a:pPr>
            <a:endParaRPr lang="de-DE" altLang="de-DE" sz="2000" dirty="0">
              <a:solidFill>
                <a:schemeClr val="accent6">
                  <a:lumMod val="75000"/>
                </a:schemeClr>
              </a:solidFill>
            </a:endParaRPr>
          </a:p>
          <a:p>
            <a:pPr marL="285750" indent="-285750">
              <a:defRPr/>
            </a:pPr>
            <a:endParaRPr lang="de-DE" altLang="de-DE"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871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a:xfrm>
            <a:off x="531813" y="838200"/>
            <a:ext cx="7772400" cy="503238"/>
          </a:xfrm>
        </p:spPr>
        <p:txBody>
          <a:bodyPr/>
          <a:lstStyle/>
          <a:p>
            <a:pPr>
              <a:defRPr/>
            </a:pPr>
            <a:r>
              <a:rPr lang="de-DE" altLang="de-DE" dirty="0">
                <a:solidFill>
                  <a:schemeClr val="accent6">
                    <a:lumMod val="75000"/>
                  </a:schemeClr>
                </a:solidFill>
              </a:rPr>
              <a:t>Wie geht es weiter nach der Sekundarstufe I?</a:t>
            </a:r>
          </a:p>
        </p:txBody>
      </p:sp>
      <p:sp>
        <p:nvSpPr>
          <p:cNvPr id="27651" name="Inhaltsplatzhalter 2"/>
          <p:cNvSpPr>
            <a:spLocks noGrp="1"/>
          </p:cNvSpPr>
          <p:nvPr>
            <p:ph idx="1"/>
          </p:nvPr>
        </p:nvSpPr>
        <p:spPr>
          <a:xfrm>
            <a:off x="531813" y="1700213"/>
            <a:ext cx="7772400" cy="4394200"/>
          </a:xfrm>
        </p:spPr>
        <p:txBody>
          <a:bodyPr/>
          <a:lstStyle/>
          <a:p>
            <a:pPr marL="0" indent="0">
              <a:defRPr/>
            </a:pPr>
            <a:r>
              <a:rPr lang="de-DE" altLang="de-DE" sz="2000" dirty="0">
                <a:solidFill>
                  <a:schemeClr val="accent6">
                    <a:lumMod val="75000"/>
                  </a:schemeClr>
                </a:solidFill>
              </a:rPr>
              <a:t>Alle Jugendlichen besuchen nach der Sekundarstufe I (Mittelstufe) weiter die Schule und wechseln in die Sekundarstufe II (Oberstufe).</a:t>
            </a:r>
          </a:p>
          <a:p>
            <a:pPr marL="0" indent="0">
              <a:defRPr/>
            </a:pPr>
            <a:r>
              <a:rPr lang="de-DE" altLang="de-DE" sz="2000" dirty="0">
                <a:solidFill>
                  <a:schemeClr val="accent6">
                    <a:lumMod val="75000"/>
                  </a:schemeClr>
                </a:solidFill>
              </a:rPr>
              <a:t>In der Sekundarstufe II gibt es </a:t>
            </a:r>
          </a:p>
          <a:p>
            <a:pPr>
              <a:buFont typeface="Arial" panose="020B0604020202020204" pitchFamily="34" charset="0"/>
              <a:buChar char="•"/>
              <a:defRPr/>
            </a:pPr>
            <a:r>
              <a:rPr lang="de-DE" altLang="de-DE" sz="2000" dirty="0">
                <a:solidFill>
                  <a:schemeClr val="accent6">
                    <a:lumMod val="75000"/>
                  </a:schemeClr>
                </a:solidFill>
              </a:rPr>
              <a:t>studienqualifizierende Bildungsgänge</a:t>
            </a:r>
          </a:p>
          <a:p>
            <a:pPr marL="0" indent="0">
              <a:defRPr/>
            </a:pPr>
            <a:r>
              <a:rPr lang="de-DE" altLang="de-DE" dirty="0">
                <a:solidFill>
                  <a:schemeClr val="accent6">
                    <a:lumMod val="75000"/>
                  </a:schemeClr>
                </a:solidFill>
              </a:rPr>
              <a:t>     </a:t>
            </a:r>
            <a:r>
              <a:rPr lang="de-DE" altLang="de-DE" sz="2000" dirty="0">
                <a:solidFill>
                  <a:schemeClr val="accent6">
                    <a:lumMod val="75000"/>
                  </a:schemeClr>
                </a:solidFill>
              </a:rPr>
              <a:t>(z. B. gymnasiale Oberstufe, Berufliches Gymnasium oder        </a:t>
            </a:r>
            <a:br>
              <a:rPr lang="de-DE" altLang="de-DE" sz="2000" dirty="0">
                <a:solidFill>
                  <a:schemeClr val="accent6">
                    <a:lumMod val="75000"/>
                  </a:schemeClr>
                </a:solidFill>
              </a:rPr>
            </a:br>
            <a:r>
              <a:rPr lang="de-DE" altLang="de-DE" sz="2000" dirty="0">
                <a:solidFill>
                  <a:schemeClr val="accent6">
                    <a:lumMod val="75000"/>
                  </a:schemeClr>
                </a:solidFill>
              </a:rPr>
              <a:t>     Fachoberschule),</a:t>
            </a:r>
          </a:p>
          <a:p>
            <a:pPr>
              <a:buFont typeface="Arial" panose="020B0604020202020204" pitchFamily="34" charset="0"/>
              <a:buChar char="•"/>
              <a:defRPr/>
            </a:pPr>
            <a:r>
              <a:rPr lang="de-DE" altLang="de-DE" sz="2000" dirty="0">
                <a:solidFill>
                  <a:schemeClr val="accent6">
                    <a:lumMod val="75000"/>
                  </a:schemeClr>
                </a:solidFill>
              </a:rPr>
              <a:t>berufsqualifizierende Bildungsgänge</a:t>
            </a:r>
          </a:p>
          <a:p>
            <a:pPr marL="0" indent="0">
              <a:defRPr/>
            </a:pPr>
            <a:r>
              <a:rPr lang="de-DE" altLang="de-DE" sz="2000" dirty="0">
                <a:solidFill>
                  <a:schemeClr val="accent6">
                    <a:lumMod val="75000"/>
                  </a:schemeClr>
                </a:solidFill>
              </a:rPr>
              <a:t>     (z. B. Berufsschule, Berufsfachschule oder Fachschule).</a:t>
            </a:r>
          </a:p>
          <a:p>
            <a:pPr>
              <a:defRPr/>
            </a:pPr>
            <a:r>
              <a:rPr lang="de-DE" altLang="de-DE" sz="2000" dirty="0">
                <a:solidFill>
                  <a:schemeClr val="accent6">
                    <a:lumMod val="75000"/>
                  </a:schemeClr>
                </a:solidFill>
              </a:rPr>
              <a:t>Damit eröffnen sich für die Jugendlichen unterschiedliche Wege,</a:t>
            </a:r>
          </a:p>
          <a:p>
            <a:pPr>
              <a:defRPr/>
            </a:pPr>
            <a:r>
              <a:rPr lang="de-DE" altLang="de-DE" sz="2000" dirty="0">
                <a:solidFill>
                  <a:schemeClr val="accent6">
                    <a:lumMod val="75000"/>
                  </a:schemeClr>
                </a:solidFill>
              </a:rPr>
              <a:t>nach dem Besuch der Sekundarstufe I auf dem jeweiligen</a:t>
            </a:r>
          </a:p>
          <a:p>
            <a:pPr>
              <a:defRPr/>
            </a:pPr>
            <a:r>
              <a:rPr lang="de-DE" altLang="de-DE" sz="2000" dirty="0">
                <a:solidFill>
                  <a:schemeClr val="accent6">
                    <a:lumMod val="75000"/>
                  </a:schemeClr>
                </a:solidFill>
              </a:rPr>
              <a:t>Schulabschluss aufzubauen</a:t>
            </a:r>
            <a:r>
              <a:rPr lang="de-DE" altLang="de-DE" dirty="0">
                <a:solidFill>
                  <a:schemeClr val="accent6">
                    <a:lumMod val="75000"/>
                  </a:schemeClr>
                </a:solidFill>
              </a:rPr>
              <a:t>.</a:t>
            </a:r>
          </a:p>
        </p:txBody>
      </p:sp>
      <p:sp>
        <p:nvSpPr>
          <p:cNvPr id="5" name="Fußzeilenplatzhalter 4"/>
          <p:cNvSpPr>
            <a:spLocks noGrp="1"/>
          </p:cNvSpPr>
          <p:nvPr>
            <p:ph type="ftr" sz="quarter" idx="11"/>
          </p:nvPr>
        </p:nvSpPr>
        <p:spPr/>
        <p:txBody>
          <a:bodyPr/>
          <a:lstStyle/>
          <a:p>
            <a:pPr>
              <a:defRPr/>
            </a:pPr>
            <a:r>
              <a:rPr lang="de-DE"/>
              <a:t>Hessisches Kultusministerium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841"/>
    </mc:Choice>
    <mc:Fallback xmlns="">
      <p:transition spd="slow" advTm="35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txBox="1">
            <a:spLocks noChangeArrowheads="1"/>
          </p:cNvSpPr>
          <p:nvPr/>
        </p:nvSpPr>
        <p:spPr bwMode="auto">
          <a:xfrm>
            <a:off x="5334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eaLnBrk="1" hangingPunct="1">
              <a:lnSpc>
                <a:spcPct val="100000"/>
              </a:lnSpc>
              <a:defRPr/>
            </a:pPr>
            <a:r>
              <a:rPr lang="de-DE" altLang="de-DE" b="1" dirty="0">
                <a:solidFill>
                  <a:schemeClr val="accent6">
                    <a:lumMod val="75000"/>
                  </a:schemeClr>
                </a:solidFill>
                <a:ea typeface="MS PGothic" pitchFamily="34" charset="-128"/>
                <a:cs typeface="Arial" charset="0"/>
              </a:rPr>
              <a:t>Wege in der Sekundarstufe II nach dem Haupt-schulabschluss</a:t>
            </a:r>
          </a:p>
        </p:txBody>
      </p:sp>
      <p:sp>
        <p:nvSpPr>
          <p:cNvPr id="7" name="Rechteck 6"/>
          <p:cNvSpPr/>
          <p:nvPr/>
        </p:nvSpPr>
        <p:spPr>
          <a:xfrm>
            <a:off x="671513" y="2300288"/>
            <a:ext cx="2244725" cy="18796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endParaRPr lang="de-DE" sz="2000" b="1" dirty="0">
              <a:solidFill>
                <a:schemeClr val="bg1"/>
              </a:solidFill>
            </a:endParaRPr>
          </a:p>
          <a:p>
            <a:pPr algn="ctr" eaLnBrk="1" hangingPunct="1">
              <a:defRPr/>
            </a:pPr>
            <a:r>
              <a:rPr lang="de-DE" sz="2000" b="1" dirty="0">
                <a:solidFill>
                  <a:schemeClr val="bg1"/>
                </a:solidFill>
              </a:rPr>
              <a:t>Fachschule</a:t>
            </a:r>
          </a:p>
          <a:p>
            <a:pPr algn="ctr" eaLnBrk="1" hangingPunct="1">
              <a:defRPr/>
            </a:pPr>
            <a:endParaRPr lang="de-DE" sz="1400" b="1" dirty="0">
              <a:solidFill>
                <a:schemeClr val="bg1"/>
              </a:solidFill>
            </a:endParaRPr>
          </a:p>
          <a:p>
            <a:pPr algn="ctr" eaLnBrk="1" hangingPunct="1">
              <a:defRPr/>
            </a:pPr>
            <a:r>
              <a:rPr lang="de-DE" sz="1050" b="1" dirty="0">
                <a:solidFill>
                  <a:schemeClr val="bg1"/>
                </a:solidFill>
              </a:rPr>
              <a:t>(Fachhochschulreife mit Zusatzunterricht)</a:t>
            </a:r>
          </a:p>
          <a:p>
            <a:pPr algn="ctr" eaLnBrk="1" hangingPunct="1">
              <a:defRPr/>
            </a:pPr>
            <a:endParaRPr lang="de-DE" sz="1200" b="1" dirty="0">
              <a:solidFill>
                <a:schemeClr val="tx1"/>
              </a:solidFill>
            </a:endParaRPr>
          </a:p>
        </p:txBody>
      </p:sp>
      <p:sp>
        <p:nvSpPr>
          <p:cNvPr id="8" name="Rechteck 7"/>
          <p:cNvSpPr/>
          <p:nvPr/>
        </p:nvSpPr>
        <p:spPr>
          <a:xfrm>
            <a:off x="2987675" y="4262438"/>
            <a:ext cx="1876425" cy="16033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endParaRPr lang="de-DE" sz="600" b="1" dirty="0">
              <a:solidFill>
                <a:schemeClr val="tx1"/>
              </a:solidFill>
            </a:endParaRPr>
          </a:p>
          <a:p>
            <a:pPr algn="ctr" eaLnBrk="1" hangingPunct="1">
              <a:defRPr/>
            </a:pPr>
            <a:r>
              <a:rPr lang="de-DE" sz="2000" b="1" dirty="0">
                <a:solidFill>
                  <a:schemeClr val="bg1"/>
                </a:solidFill>
              </a:rPr>
              <a:t>Duale Ausbildung</a:t>
            </a:r>
          </a:p>
          <a:p>
            <a:pPr algn="ctr" eaLnBrk="1" hangingPunct="1">
              <a:defRPr/>
            </a:pPr>
            <a:endParaRPr lang="de-DE" sz="1100" b="1" dirty="0">
              <a:solidFill>
                <a:schemeClr val="bg1"/>
              </a:solidFill>
            </a:endParaRPr>
          </a:p>
          <a:p>
            <a:pPr algn="ctr" eaLnBrk="1" hangingPunct="1">
              <a:defRPr/>
            </a:pPr>
            <a:r>
              <a:rPr lang="de-DE" sz="1050" b="1" dirty="0">
                <a:solidFill>
                  <a:schemeClr val="bg1"/>
                </a:solidFill>
              </a:rPr>
              <a:t>Erwerb des Mittleren Abschlusses</a:t>
            </a:r>
          </a:p>
        </p:txBody>
      </p:sp>
      <p:sp>
        <p:nvSpPr>
          <p:cNvPr id="11" name="Rechteck 10"/>
          <p:cNvSpPr/>
          <p:nvPr/>
        </p:nvSpPr>
        <p:spPr>
          <a:xfrm>
            <a:off x="2987675" y="3178175"/>
            <a:ext cx="2879725" cy="1001713"/>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spcAft>
                <a:spcPts val="0"/>
              </a:spcAft>
              <a:defRPr/>
            </a:pPr>
            <a:r>
              <a:rPr lang="de-DE" sz="2000" b="1" dirty="0">
                <a:solidFill>
                  <a:schemeClr val="bg1"/>
                </a:solidFill>
              </a:rPr>
              <a:t>Fachoberschule</a:t>
            </a:r>
            <a:r>
              <a:rPr lang="de-DE" b="1" dirty="0">
                <a:solidFill>
                  <a:schemeClr val="bg1"/>
                </a:solidFill>
              </a:rPr>
              <a:t> </a:t>
            </a:r>
          </a:p>
          <a:p>
            <a:pPr algn="ctr" eaLnBrk="1" hangingPunct="1">
              <a:defRPr/>
            </a:pPr>
            <a:r>
              <a:rPr lang="de-DE" sz="1050" b="1" dirty="0">
                <a:solidFill>
                  <a:schemeClr val="bg1"/>
                </a:solidFill>
              </a:rPr>
              <a:t>1-jährig</a:t>
            </a:r>
            <a:endParaRPr lang="de-DE" sz="900" b="1" dirty="0">
              <a:solidFill>
                <a:schemeClr val="bg1"/>
              </a:solidFill>
            </a:endParaRPr>
          </a:p>
        </p:txBody>
      </p:sp>
      <p:sp>
        <p:nvSpPr>
          <p:cNvPr id="12" name="Rechteck 11"/>
          <p:cNvSpPr/>
          <p:nvPr/>
        </p:nvSpPr>
        <p:spPr>
          <a:xfrm>
            <a:off x="2987675" y="2300288"/>
            <a:ext cx="5205413" cy="7651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b="1" dirty="0">
                <a:solidFill>
                  <a:schemeClr val="bg1"/>
                </a:solidFill>
              </a:rPr>
              <a:t>Fachhochschulreife</a:t>
            </a:r>
            <a:endParaRPr lang="de-DE" sz="1800" b="1" dirty="0">
              <a:solidFill>
                <a:schemeClr val="bg1"/>
              </a:solidFill>
            </a:endParaRPr>
          </a:p>
        </p:txBody>
      </p:sp>
      <p:sp>
        <p:nvSpPr>
          <p:cNvPr id="13" name="Rechteck 12"/>
          <p:cNvSpPr/>
          <p:nvPr/>
        </p:nvSpPr>
        <p:spPr>
          <a:xfrm>
            <a:off x="673100" y="4262438"/>
            <a:ext cx="2243138" cy="16033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endParaRPr lang="de-DE" sz="600" b="1" dirty="0">
              <a:solidFill>
                <a:schemeClr val="tx1"/>
              </a:solidFill>
            </a:endParaRPr>
          </a:p>
          <a:p>
            <a:pPr algn="ctr" eaLnBrk="1" hangingPunct="1">
              <a:defRPr/>
            </a:pPr>
            <a:r>
              <a:rPr lang="de-DE" sz="2000" b="1" dirty="0">
                <a:solidFill>
                  <a:schemeClr val="bg1"/>
                </a:solidFill>
              </a:rPr>
              <a:t>Duale Ausbildung</a:t>
            </a:r>
          </a:p>
          <a:p>
            <a:pPr algn="ctr" eaLnBrk="1" hangingPunct="1">
              <a:defRPr/>
            </a:pPr>
            <a:endParaRPr lang="de-DE" sz="800" b="1" dirty="0">
              <a:solidFill>
                <a:schemeClr val="bg1"/>
              </a:solidFill>
            </a:endParaRPr>
          </a:p>
          <a:p>
            <a:pPr algn="ctr" eaLnBrk="1" hangingPunct="1">
              <a:defRPr/>
            </a:pPr>
            <a:r>
              <a:rPr lang="de-DE" altLang="de-DE" sz="1050" b="1" dirty="0">
                <a:solidFill>
                  <a:schemeClr val="bg1"/>
                </a:solidFill>
              </a:rPr>
              <a:t>2- (bis 3,5-)</a:t>
            </a:r>
          </a:p>
          <a:p>
            <a:pPr algn="ctr" eaLnBrk="1" hangingPunct="1">
              <a:defRPr/>
            </a:pPr>
            <a:r>
              <a:rPr lang="de-DE" altLang="de-DE" sz="1050" b="1" dirty="0">
                <a:solidFill>
                  <a:schemeClr val="bg1"/>
                </a:solidFill>
              </a:rPr>
              <a:t>jährige Ausbildung</a:t>
            </a:r>
            <a:endParaRPr lang="de-DE" sz="1050" b="1" dirty="0">
              <a:solidFill>
                <a:schemeClr val="bg1"/>
              </a:solidFill>
            </a:endParaRPr>
          </a:p>
          <a:p>
            <a:pPr algn="ctr" eaLnBrk="1" hangingPunct="1">
              <a:defRPr/>
            </a:pPr>
            <a:endParaRPr lang="de-DE" sz="1100" b="1" dirty="0">
              <a:solidFill>
                <a:schemeClr val="tx1"/>
              </a:solidFill>
            </a:endParaRPr>
          </a:p>
        </p:txBody>
      </p:sp>
      <p:sp>
        <p:nvSpPr>
          <p:cNvPr id="15" name="Fußzeilenplatzhalter 4"/>
          <p:cNvSpPr>
            <a:spLocks noGrp="1"/>
          </p:cNvSpPr>
          <p:nvPr>
            <p:ph type="ftr" sz="quarter" idx="11"/>
          </p:nvPr>
        </p:nvSpPr>
        <p:spPr/>
        <p:txBody>
          <a:bodyPr/>
          <a:lstStyle/>
          <a:p>
            <a:pPr>
              <a:defRPr/>
            </a:pPr>
            <a:r>
              <a:rPr lang="de-DE"/>
              <a:t>Hessisches Kultusministerium</a:t>
            </a:r>
          </a:p>
        </p:txBody>
      </p:sp>
      <p:sp>
        <p:nvSpPr>
          <p:cNvPr id="14" name="Rechteck 13"/>
          <p:cNvSpPr/>
          <p:nvPr/>
        </p:nvSpPr>
        <p:spPr>
          <a:xfrm>
            <a:off x="673100" y="6021388"/>
            <a:ext cx="7519988" cy="347662"/>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chemeClr val="accent6">
                    <a:lumMod val="75000"/>
                  </a:schemeClr>
                </a:solidFill>
              </a:rPr>
              <a:t>Hauptschulabschluss</a:t>
            </a:r>
          </a:p>
        </p:txBody>
      </p:sp>
      <p:sp>
        <p:nvSpPr>
          <p:cNvPr id="16" name="Rechteck 15"/>
          <p:cNvSpPr/>
          <p:nvPr/>
        </p:nvSpPr>
        <p:spPr>
          <a:xfrm>
            <a:off x="671513" y="1738313"/>
            <a:ext cx="7521575" cy="347662"/>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chemeClr val="accent6">
                    <a:lumMod val="75000"/>
                  </a:schemeClr>
                </a:solidFill>
              </a:rPr>
              <a:t>Hochschule</a:t>
            </a:r>
          </a:p>
        </p:txBody>
      </p:sp>
      <p:sp>
        <p:nvSpPr>
          <p:cNvPr id="17" name="Rechteck 16"/>
          <p:cNvSpPr/>
          <p:nvPr/>
        </p:nvSpPr>
        <p:spPr>
          <a:xfrm>
            <a:off x="4968875" y="4283075"/>
            <a:ext cx="3224213" cy="16033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endParaRPr lang="de-DE" sz="600" b="1" dirty="0">
              <a:solidFill>
                <a:schemeClr val="tx1"/>
              </a:solidFill>
            </a:endParaRPr>
          </a:p>
          <a:p>
            <a:pPr algn="ctr" eaLnBrk="1" hangingPunct="1">
              <a:defRPr/>
            </a:pPr>
            <a:endParaRPr lang="de-DE" sz="1800" b="1" dirty="0">
              <a:solidFill>
                <a:schemeClr val="bg1"/>
              </a:solidFill>
            </a:endParaRPr>
          </a:p>
          <a:p>
            <a:pPr algn="ctr" eaLnBrk="1" hangingPunct="1">
              <a:defRPr/>
            </a:pPr>
            <a:r>
              <a:rPr lang="de-DE" sz="2000" b="1" dirty="0">
                <a:solidFill>
                  <a:schemeClr val="bg1"/>
                </a:solidFill>
              </a:rPr>
              <a:t>Zweijährige Berufsfach-schule</a:t>
            </a:r>
          </a:p>
          <a:p>
            <a:pPr algn="ctr" eaLnBrk="1" hangingPunct="1">
              <a:defRPr/>
            </a:pPr>
            <a:r>
              <a:rPr lang="de-DE" sz="1050" b="1" dirty="0">
                <a:solidFill>
                  <a:schemeClr val="bg1"/>
                </a:solidFill>
              </a:rPr>
              <a:t>Erwerb des Mittleren Abschlusses</a:t>
            </a:r>
          </a:p>
        </p:txBody>
      </p:sp>
      <p:sp>
        <p:nvSpPr>
          <p:cNvPr id="19" name="Rechteck 18"/>
          <p:cNvSpPr/>
          <p:nvPr/>
        </p:nvSpPr>
        <p:spPr>
          <a:xfrm>
            <a:off x="5940425" y="3178175"/>
            <a:ext cx="2252663" cy="1001713"/>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2000" b="1" dirty="0">
                <a:solidFill>
                  <a:schemeClr val="bg1"/>
                </a:solidFill>
              </a:rPr>
              <a:t>Duale Ausbildung</a:t>
            </a:r>
          </a:p>
          <a:p>
            <a:pPr algn="ctr" eaLnBrk="1" hangingPunct="1">
              <a:defRPr/>
            </a:pPr>
            <a:endParaRPr lang="de-DE" sz="600" b="1" dirty="0">
              <a:solidFill>
                <a:schemeClr val="bg1"/>
              </a:solidFill>
            </a:endParaRPr>
          </a:p>
          <a:p>
            <a:pPr algn="ctr" eaLnBrk="1" hangingPunct="1">
              <a:defRPr/>
            </a:pPr>
            <a:r>
              <a:rPr lang="de-DE" sz="1050" b="1" dirty="0">
                <a:solidFill>
                  <a:schemeClr val="bg1"/>
                </a:solidFill>
              </a:rPr>
              <a:t>Erwerb der Fachhochschulreife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343"/>
    </mc:Choice>
    <mc:Fallback xmlns="">
      <p:transition spd="slow" advTm="31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txBox="1">
            <a:spLocks noChangeArrowheads="1"/>
          </p:cNvSpPr>
          <p:nvPr/>
        </p:nvSpPr>
        <p:spPr bwMode="auto">
          <a:xfrm>
            <a:off x="5334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000"/>
              </a:lnSpc>
              <a:defRPr>
                <a:solidFill>
                  <a:srgbClr val="3333CC"/>
                </a:solidFill>
                <a:latin typeface="Arial"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lnSpc>
                <a:spcPts val="3000"/>
              </a:lnSpc>
              <a:buChar char="»"/>
              <a:defRPr>
                <a:solidFill>
                  <a:schemeClr val="tx1"/>
                </a:solidFill>
                <a:latin typeface="Arial" charset="0"/>
              </a:defRPr>
            </a:lvl5pPr>
            <a:lvl6pPr marL="2514600" indent="-228600" eaLnBrk="0" fontAlgn="base" hangingPunct="0">
              <a:lnSpc>
                <a:spcPts val="3000"/>
              </a:lnSpc>
              <a:spcBef>
                <a:spcPct val="0"/>
              </a:spcBef>
              <a:spcAft>
                <a:spcPct val="0"/>
              </a:spcAft>
              <a:buChar char="»"/>
              <a:defRPr>
                <a:solidFill>
                  <a:schemeClr val="tx1"/>
                </a:solidFill>
                <a:latin typeface="Arial" charset="0"/>
              </a:defRPr>
            </a:lvl6pPr>
            <a:lvl7pPr marL="2971800" indent="-228600" eaLnBrk="0" fontAlgn="base" hangingPunct="0">
              <a:lnSpc>
                <a:spcPts val="3000"/>
              </a:lnSpc>
              <a:spcBef>
                <a:spcPct val="0"/>
              </a:spcBef>
              <a:spcAft>
                <a:spcPct val="0"/>
              </a:spcAft>
              <a:buChar char="»"/>
              <a:defRPr>
                <a:solidFill>
                  <a:schemeClr val="tx1"/>
                </a:solidFill>
                <a:latin typeface="Arial" charset="0"/>
              </a:defRPr>
            </a:lvl7pPr>
            <a:lvl8pPr marL="3429000" indent="-228600" eaLnBrk="0" fontAlgn="base" hangingPunct="0">
              <a:lnSpc>
                <a:spcPts val="3000"/>
              </a:lnSpc>
              <a:spcBef>
                <a:spcPct val="0"/>
              </a:spcBef>
              <a:spcAft>
                <a:spcPct val="0"/>
              </a:spcAft>
              <a:buChar char="»"/>
              <a:defRPr>
                <a:solidFill>
                  <a:schemeClr val="tx1"/>
                </a:solidFill>
                <a:latin typeface="Arial" charset="0"/>
              </a:defRPr>
            </a:lvl8pPr>
            <a:lvl9pPr marL="3886200" indent="-228600" eaLnBrk="0" fontAlgn="base" hangingPunct="0">
              <a:lnSpc>
                <a:spcPts val="3000"/>
              </a:lnSpc>
              <a:spcBef>
                <a:spcPct val="0"/>
              </a:spcBef>
              <a:spcAft>
                <a:spcPct val="0"/>
              </a:spcAft>
              <a:buChar char="»"/>
              <a:defRPr>
                <a:solidFill>
                  <a:schemeClr val="tx1"/>
                </a:solidFill>
                <a:latin typeface="Arial" charset="0"/>
              </a:defRPr>
            </a:lvl9pPr>
          </a:lstStyle>
          <a:p>
            <a:pPr eaLnBrk="1" hangingPunct="1">
              <a:lnSpc>
                <a:spcPct val="100000"/>
              </a:lnSpc>
              <a:defRPr/>
            </a:pPr>
            <a:r>
              <a:rPr lang="de-DE" altLang="de-DE" b="1" dirty="0">
                <a:solidFill>
                  <a:schemeClr val="accent6">
                    <a:lumMod val="75000"/>
                  </a:schemeClr>
                </a:solidFill>
                <a:ea typeface="MS PGothic" pitchFamily="34" charset="-128"/>
                <a:cs typeface="Arial" charset="0"/>
              </a:rPr>
              <a:t>Wege in der Sekundarstufe II nach dem Mittleren Abschluss</a:t>
            </a:r>
          </a:p>
        </p:txBody>
      </p:sp>
      <p:sp>
        <p:nvSpPr>
          <p:cNvPr id="7" name="Rechteck 6"/>
          <p:cNvSpPr/>
          <p:nvPr/>
        </p:nvSpPr>
        <p:spPr>
          <a:xfrm>
            <a:off x="673100" y="2208213"/>
            <a:ext cx="946150" cy="19716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800" b="1" dirty="0">
                <a:solidFill>
                  <a:srgbClr val="FFFFFF"/>
                </a:solidFill>
              </a:rPr>
              <a:t>Fach-schule</a:t>
            </a:r>
          </a:p>
          <a:p>
            <a:pPr algn="ctr" eaLnBrk="1" hangingPunct="1">
              <a:defRPr/>
            </a:pPr>
            <a:endParaRPr lang="de-DE" sz="1200" b="1" dirty="0">
              <a:solidFill>
                <a:srgbClr val="FFFFFF"/>
              </a:solidFill>
            </a:endParaRPr>
          </a:p>
          <a:p>
            <a:pPr algn="ctr" eaLnBrk="1" hangingPunct="1">
              <a:defRPr/>
            </a:pPr>
            <a:r>
              <a:rPr lang="de-DE" sz="1000" b="1" dirty="0">
                <a:solidFill>
                  <a:srgbClr val="FFFFFF"/>
                </a:solidFill>
              </a:rPr>
              <a:t>(Fachhoch-schulreife mit Zusatz-unterrich</a:t>
            </a:r>
            <a:r>
              <a:rPr lang="de-DE" sz="1050" b="1" dirty="0">
                <a:solidFill>
                  <a:srgbClr val="FFFFFF"/>
                </a:solidFill>
              </a:rPr>
              <a:t>t)</a:t>
            </a:r>
          </a:p>
          <a:p>
            <a:pPr algn="ctr" eaLnBrk="1" hangingPunct="1">
              <a:defRPr/>
            </a:pPr>
            <a:endParaRPr lang="de-DE" sz="1200" b="1" dirty="0">
              <a:solidFill>
                <a:srgbClr val="FFFFFF"/>
              </a:solidFill>
            </a:endParaRPr>
          </a:p>
        </p:txBody>
      </p:sp>
      <p:sp>
        <p:nvSpPr>
          <p:cNvPr id="8" name="Rechteck 7"/>
          <p:cNvSpPr/>
          <p:nvPr/>
        </p:nvSpPr>
        <p:spPr>
          <a:xfrm>
            <a:off x="2763838" y="4305300"/>
            <a:ext cx="917575" cy="16033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600" b="1" dirty="0">
                <a:solidFill>
                  <a:srgbClr val="FFFFFF"/>
                </a:solidFill>
              </a:rPr>
              <a:t>Duale Aus-bildung</a:t>
            </a:r>
          </a:p>
          <a:p>
            <a:pPr algn="ctr" eaLnBrk="1" hangingPunct="1">
              <a:defRPr/>
            </a:pPr>
            <a:endParaRPr lang="de-DE" sz="1100" b="1" dirty="0">
              <a:solidFill>
                <a:srgbClr val="FFFFFF"/>
              </a:solidFill>
            </a:endParaRPr>
          </a:p>
          <a:p>
            <a:pPr algn="ctr" eaLnBrk="1" hangingPunct="1">
              <a:defRPr/>
            </a:pPr>
            <a:endParaRPr lang="de-DE" sz="1100" b="1" dirty="0">
              <a:solidFill>
                <a:srgbClr val="000000"/>
              </a:solidFill>
            </a:endParaRPr>
          </a:p>
        </p:txBody>
      </p:sp>
      <p:sp>
        <p:nvSpPr>
          <p:cNvPr id="9" name="Rechteck 8"/>
          <p:cNvSpPr/>
          <p:nvPr/>
        </p:nvSpPr>
        <p:spPr>
          <a:xfrm>
            <a:off x="4852988" y="4305300"/>
            <a:ext cx="919162" cy="16160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ormAutofit fontScale="85000" lnSpcReduction="20000"/>
          </a:bodyPr>
          <a:lstStyle/>
          <a:p>
            <a:pPr algn="ctr" eaLnBrk="1" hangingPunct="1">
              <a:defRPr/>
            </a:pPr>
            <a:r>
              <a:rPr lang="de-DE" sz="1900" b="1" dirty="0">
                <a:solidFill>
                  <a:srgbClr val="FFFFFF"/>
                </a:solidFill>
              </a:rPr>
              <a:t>2-jährige höhere Berufs-fach-schule </a:t>
            </a:r>
          </a:p>
          <a:p>
            <a:pPr algn="ctr" eaLnBrk="1" hangingPunct="1">
              <a:defRPr/>
            </a:pPr>
            <a:endParaRPr lang="de-DE" sz="1100" b="1" dirty="0">
              <a:solidFill>
                <a:srgbClr val="000000"/>
              </a:solidFill>
            </a:endParaRPr>
          </a:p>
          <a:p>
            <a:pPr algn="ctr" eaLnBrk="1" hangingPunct="1">
              <a:defRPr/>
            </a:pPr>
            <a:r>
              <a:rPr lang="de-DE" sz="1200" b="1" dirty="0">
                <a:solidFill>
                  <a:srgbClr val="FFFFFF"/>
                </a:solidFill>
              </a:rPr>
              <a:t>(mit Zusatz-unterricht</a:t>
            </a:r>
            <a:r>
              <a:rPr lang="de-DE" sz="1000" b="1" dirty="0">
                <a:solidFill>
                  <a:srgbClr val="FFFFFF"/>
                </a:solidFill>
              </a:rPr>
              <a:t>)</a:t>
            </a:r>
            <a:endParaRPr lang="de-DE" sz="1000" b="1" dirty="0">
              <a:solidFill>
                <a:srgbClr val="000000"/>
              </a:solidFill>
            </a:endParaRPr>
          </a:p>
        </p:txBody>
      </p:sp>
      <p:sp>
        <p:nvSpPr>
          <p:cNvPr id="10" name="Rechteck 9"/>
          <p:cNvSpPr/>
          <p:nvPr/>
        </p:nvSpPr>
        <p:spPr>
          <a:xfrm>
            <a:off x="6861175" y="3178175"/>
            <a:ext cx="1360488" cy="27178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600" b="1" dirty="0">
                <a:solidFill>
                  <a:srgbClr val="FFFFFF"/>
                </a:solidFill>
              </a:rPr>
              <a:t>Gymnasiale Oberstufe</a:t>
            </a:r>
          </a:p>
          <a:p>
            <a:pPr algn="ctr" eaLnBrk="1" hangingPunct="1">
              <a:defRPr/>
            </a:pPr>
            <a:endParaRPr lang="de-DE" sz="1600" b="1" dirty="0">
              <a:solidFill>
                <a:srgbClr val="FFFFFF"/>
              </a:solidFill>
            </a:endParaRPr>
          </a:p>
          <a:p>
            <a:pPr algn="ctr" eaLnBrk="1" hangingPunct="1">
              <a:defRPr/>
            </a:pPr>
            <a:r>
              <a:rPr lang="de-DE" sz="1600" b="1" dirty="0">
                <a:solidFill>
                  <a:srgbClr val="FFFFFF"/>
                </a:solidFill>
              </a:rPr>
              <a:t>Berufliches Gymna-sium</a:t>
            </a:r>
          </a:p>
          <a:p>
            <a:pPr algn="ctr" eaLnBrk="1" hangingPunct="1">
              <a:defRPr/>
            </a:pPr>
            <a:endParaRPr lang="de-DE" sz="1600" b="1" dirty="0">
              <a:solidFill>
                <a:srgbClr val="FFFFFF"/>
              </a:solidFill>
            </a:endParaRPr>
          </a:p>
          <a:p>
            <a:pPr algn="ctr" eaLnBrk="1" hangingPunct="1">
              <a:defRPr/>
            </a:pPr>
            <a:r>
              <a:rPr lang="de-DE" sz="1600" b="1" dirty="0">
                <a:solidFill>
                  <a:srgbClr val="FFFFFF"/>
                </a:solidFill>
              </a:rPr>
              <a:t>3-jährig</a:t>
            </a:r>
          </a:p>
        </p:txBody>
      </p:sp>
      <p:sp>
        <p:nvSpPr>
          <p:cNvPr id="12" name="Rechteck 11"/>
          <p:cNvSpPr/>
          <p:nvPr/>
        </p:nvSpPr>
        <p:spPr>
          <a:xfrm>
            <a:off x="5878513" y="4305300"/>
            <a:ext cx="919162" cy="16033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ormAutofit lnSpcReduction="10000"/>
          </a:bodyPr>
          <a:lstStyle/>
          <a:p>
            <a:pPr algn="ctr" eaLnBrk="1" hangingPunct="1">
              <a:defRPr/>
            </a:pPr>
            <a:r>
              <a:rPr lang="de-DE" sz="1600" b="1" dirty="0">
                <a:solidFill>
                  <a:srgbClr val="FFFFFF"/>
                </a:solidFill>
              </a:rPr>
              <a:t>Fach-ober-schule</a:t>
            </a:r>
          </a:p>
          <a:p>
            <a:pPr algn="ctr" eaLnBrk="1" hangingPunct="1">
              <a:defRPr/>
            </a:pPr>
            <a:endParaRPr lang="de-DE" sz="1600" b="1" dirty="0">
              <a:solidFill>
                <a:srgbClr val="FFFFFF"/>
              </a:solidFill>
            </a:endParaRPr>
          </a:p>
          <a:p>
            <a:pPr algn="ctr" eaLnBrk="1" hangingPunct="1">
              <a:defRPr/>
            </a:pPr>
            <a:endParaRPr lang="de-DE" sz="2000" b="1" dirty="0">
              <a:solidFill>
                <a:srgbClr val="FFFFFF"/>
              </a:solidFill>
            </a:endParaRPr>
          </a:p>
          <a:p>
            <a:pPr algn="ctr" eaLnBrk="1" hangingPunct="1">
              <a:defRPr/>
            </a:pPr>
            <a:r>
              <a:rPr lang="de-DE" sz="1600" b="1" dirty="0">
                <a:solidFill>
                  <a:srgbClr val="FFFFFF"/>
                </a:solidFill>
              </a:rPr>
              <a:t>2-jährig</a:t>
            </a:r>
          </a:p>
        </p:txBody>
      </p:sp>
      <p:sp>
        <p:nvSpPr>
          <p:cNvPr id="15" name="Rechteck 14"/>
          <p:cNvSpPr/>
          <p:nvPr/>
        </p:nvSpPr>
        <p:spPr>
          <a:xfrm>
            <a:off x="1722438" y="3178175"/>
            <a:ext cx="1958975" cy="1001713"/>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spcAft>
                <a:spcPts val="0"/>
              </a:spcAft>
              <a:defRPr/>
            </a:pPr>
            <a:r>
              <a:rPr lang="de-DE" sz="1600" b="1" dirty="0">
                <a:solidFill>
                  <a:srgbClr val="FFFFFF"/>
                </a:solidFill>
              </a:rPr>
              <a:t>Fachoberschule</a:t>
            </a:r>
            <a:r>
              <a:rPr lang="de-DE" sz="2000" b="1" dirty="0">
                <a:solidFill>
                  <a:srgbClr val="FFFFFF"/>
                </a:solidFill>
              </a:rPr>
              <a:t> </a:t>
            </a:r>
          </a:p>
          <a:p>
            <a:pPr algn="ctr" eaLnBrk="1" hangingPunct="1">
              <a:defRPr/>
            </a:pPr>
            <a:r>
              <a:rPr lang="de-DE" sz="1050" b="1" dirty="0">
                <a:solidFill>
                  <a:srgbClr val="FFFFFF"/>
                </a:solidFill>
              </a:rPr>
              <a:t>1-jährig</a:t>
            </a:r>
            <a:endParaRPr lang="de-DE" sz="900" b="1" dirty="0">
              <a:solidFill>
                <a:srgbClr val="FFFFFF"/>
              </a:solidFill>
            </a:endParaRPr>
          </a:p>
        </p:txBody>
      </p:sp>
      <p:sp>
        <p:nvSpPr>
          <p:cNvPr id="16" name="Rechteck 15"/>
          <p:cNvSpPr/>
          <p:nvPr/>
        </p:nvSpPr>
        <p:spPr>
          <a:xfrm>
            <a:off x="1722438" y="2208213"/>
            <a:ext cx="5084762" cy="91122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endParaRPr lang="de-DE" sz="1400" b="1" dirty="0">
              <a:solidFill>
                <a:srgbClr val="000000"/>
              </a:solidFill>
            </a:endParaRPr>
          </a:p>
          <a:p>
            <a:pPr algn="ctr" eaLnBrk="1" hangingPunct="1">
              <a:defRPr/>
            </a:pPr>
            <a:r>
              <a:rPr lang="de-DE" sz="1800" b="1" dirty="0">
                <a:solidFill>
                  <a:srgbClr val="FFFFFF"/>
                </a:solidFill>
              </a:rPr>
              <a:t>Fachhochschulreife</a:t>
            </a:r>
          </a:p>
        </p:txBody>
      </p:sp>
      <p:sp>
        <p:nvSpPr>
          <p:cNvPr id="17" name="Rechteck 16"/>
          <p:cNvSpPr/>
          <p:nvPr/>
        </p:nvSpPr>
        <p:spPr>
          <a:xfrm>
            <a:off x="3811588" y="4305300"/>
            <a:ext cx="917575" cy="16033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600" b="1" dirty="0">
                <a:solidFill>
                  <a:srgbClr val="FFFFFF"/>
                </a:solidFill>
              </a:rPr>
              <a:t>Duale Aus-bildung</a:t>
            </a:r>
          </a:p>
          <a:p>
            <a:pPr algn="ctr" eaLnBrk="1" hangingPunct="1">
              <a:defRPr/>
            </a:pPr>
            <a:endParaRPr lang="de-DE" sz="1600" b="1" dirty="0">
              <a:solidFill>
                <a:srgbClr val="000000"/>
              </a:solidFill>
            </a:endParaRPr>
          </a:p>
          <a:p>
            <a:pPr algn="ctr" eaLnBrk="1" hangingPunct="1">
              <a:defRPr/>
            </a:pPr>
            <a:endParaRPr lang="de-DE" sz="1000" b="1" dirty="0">
              <a:solidFill>
                <a:srgbClr val="FFFFFF"/>
              </a:solidFill>
            </a:endParaRPr>
          </a:p>
          <a:p>
            <a:pPr algn="ctr" eaLnBrk="1" hangingPunct="1">
              <a:defRPr/>
            </a:pPr>
            <a:r>
              <a:rPr lang="de-DE" sz="1000" b="1" dirty="0">
                <a:solidFill>
                  <a:srgbClr val="FFFFFF"/>
                </a:solidFill>
              </a:rPr>
              <a:t>(mit Zusatz-unterricht)</a:t>
            </a:r>
          </a:p>
          <a:p>
            <a:pPr algn="ctr" eaLnBrk="1" hangingPunct="1">
              <a:defRPr/>
            </a:pPr>
            <a:endParaRPr lang="de-DE" sz="1600" b="1" dirty="0">
              <a:solidFill>
                <a:srgbClr val="FFFFFF"/>
              </a:solidFill>
            </a:endParaRPr>
          </a:p>
          <a:p>
            <a:pPr algn="ctr" eaLnBrk="1" hangingPunct="1">
              <a:defRPr/>
            </a:pPr>
            <a:endParaRPr lang="de-DE" sz="1600" b="1" dirty="0">
              <a:solidFill>
                <a:srgbClr val="000000"/>
              </a:solidFill>
            </a:endParaRPr>
          </a:p>
          <a:p>
            <a:pPr algn="ctr" eaLnBrk="1" hangingPunct="1">
              <a:defRPr/>
            </a:pPr>
            <a:endParaRPr lang="de-DE" sz="1200" b="1" dirty="0">
              <a:solidFill>
                <a:srgbClr val="000000"/>
              </a:solidFill>
            </a:endParaRPr>
          </a:p>
        </p:txBody>
      </p:sp>
      <p:sp>
        <p:nvSpPr>
          <p:cNvPr id="18" name="Rechteck 17"/>
          <p:cNvSpPr/>
          <p:nvPr/>
        </p:nvSpPr>
        <p:spPr>
          <a:xfrm>
            <a:off x="6862763" y="2205038"/>
            <a:ext cx="1346200" cy="909637"/>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800" b="1" dirty="0">
                <a:solidFill>
                  <a:srgbClr val="FFFFFF"/>
                </a:solidFill>
              </a:rPr>
              <a:t>Allg. Hoch-schulreife</a:t>
            </a:r>
            <a:endParaRPr lang="de-DE" sz="1600" b="1" dirty="0">
              <a:solidFill>
                <a:srgbClr val="FFFFFF"/>
              </a:solidFill>
            </a:endParaRPr>
          </a:p>
        </p:txBody>
      </p:sp>
      <p:sp>
        <p:nvSpPr>
          <p:cNvPr id="22" name="Fußzeilenplatzhalter 4"/>
          <p:cNvSpPr>
            <a:spLocks noGrp="1"/>
          </p:cNvSpPr>
          <p:nvPr>
            <p:ph type="ftr" sz="quarter" idx="11"/>
          </p:nvPr>
        </p:nvSpPr>
        <p:spPr/>
        <p:txBody>
          <a:bodyPr/>
          <a:lstStyle/>
          <a:p>
            <a:pPr>
              <a:defRPr/>
            </a:pPr>
            <a:r>
              <a:rPr lang="de-DE"/>
              <a:t>Hessisches Kultusministerium</a:t>
            </a:r>
          </a:p>
        </p:txBody>
      </p:sp>
      <p:sp>
        <p:nvSpPr>
          <p:cNvPr id="21" name="Rechteck 20"/>
          <p:cNvSpPr/>
          <p:nvPr/>
        </p:nvSpPr>
        <p:spPr>
          <a:xfrm>
            <a:off x="673100" y="6021388"/>
            <a:ext cx="7519988" cy="347662"/>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rgbClr val="2D2DB9">
                    <a:lumMod val="75000"/>
                  </a:srgbClr>
                </a:solidFill>
              </a:rPr>
              <a:t>Mittlerer Abschluss</a:t>
            </a:r>
          </a:p>
        </p:txBody>
      </p:sp>
      <p:sp>
        <p:nvSpPr>
          <p:cNvPr id="23" name="Rechteck 22"/>
          <p:cNvSpPr/>
          <p:nvPr/>
        </p:nvSpPr>
        <p:spPr>
          <a:xfrm>
            <a:off x="673100" y="1738313"/>
            <a:ext cx="7519988" cy="347662"/>
          </a:xfrm>
          <a:prstGeom prst="rect">
            <a:avLst/>
          </a:prstGeom>
          <a:solidFill>
            <a:schemeClr val="bg1"/>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sz="2000" dirty="0">
                <a:solidFill>
                  <a:srgbClr val="2D2DB9">
                    <a:lumMod val="75000"/>
                  </a:srgbClr>
                </a:solidFill>
              </a:rPr>
              <a:t>Hochschule</a:t>
            </a:r>
          </a:p>
        </p:txBody>
      </p:sp>
      <p:cxnSp>
        <p:nvCxnSpPr>
          <p:cNvPr id="3" name="Gerade Verbindung mit Pfeil 2"/>
          <p:cNvCxnSpPr/>
          <p:nvPr/>
        </p:nvCxnSpPr>
        <p:spPr>
          <a:xfrm flipH="1" flipV="1">
            <a:off x="4251325" y="3114675"/>
            <a:ext cx="0" cy="1173163"/>
          </a:xfrm>
          <a:prstGeom prst="straightConnector1">
            <a:avLst/>
          </a:prstGeom>
          <a:ln w="38100">
            <a:solidFill>
              <a:schemeClr val="accent6">
                <a:lumMod val="75000"/>
              </a:schemeClr>
            </a:solidFill>
            <a:tailEnd type="arrow"/>
          </a:ln>
        </p:spPr>
        <p:style>
          <a:lnRef idx="1">
            <a:schemeClr val="accent4"/>
          </a:lnRef>
          <a:fillRef idx="0">
            <a:schemeClr val="accent4"/>
          </a:fillRef>
          <a:effectRef idx="0">
            <a:schemeClr val="accent4"/>
          </a:effectRef>
          <a:fontRef idx="minor">
            <a:schemeClr val="tx1"/>
          </a:fontRef>
        </p:style>
      </p:cxnSp>
      <p:cxnSp>
        <p:nvCxnSpPr>
          <p:cNvPr id="24" name="Gerade Verbindung mit Pfeil 23"/>
          <p:cNvCxnSpPr/>
          <p:nvPr/>
        </p:nvCxnSpPr>
        <p:spPr>
          <a:xfrm flipH="1" flipV="1">
            <a:off x="5287963" y="3114675"/>
            <a:ext cx="0" cy="1173163"/>
          </a:xfrm>
          <a:prstGeom prst="straightConnector1">
            <a:avLst/>
          </a:prstGeom>
          <a:ln w="38100">
            <a:solidFill>
              <a:schemeClr val="accent6">
                <a:lumMod val="75000"/>
              </a:schemeClr>
            </a:solidFill>
            <a:tailEnd type="arrow"/>
          </a:ln>
        </p:spPr>
        <p:style>
          <a:lnRef idx="1">
            <a:schemeClr val="accent4"/>
          </a:lnRef>
          <a:fillRef idx="0">
            <a:schemeClr val="accent4"/>
          </a:fillRef>
          <a:effectRef idx="0">
            <a:schemeClr val="accent4"/>
          </a:effectRef>
          <a:fontRef idx="minor">
            <a:schemeClr val="tx1"/>
          </a:fontRef>
        </p:style>
      </p:cxnSp>
      <p:cxnSp>
        <p:nvCxnSpPr>
          <p:cNvPr id="25" name="Gerade Verbindung mit Pfeil 24"/>
          <p:cNvCxnSpPr/>
          <p:nvPr/>
        </p:nvCxnSpPr>
        <p:spPr>
          <a:xfrm flipH="1" flipV="1">
            <a:off x="6323013" y="3113088"/>
            <a:ext cx="0" cy="1173162"/>
          </a:xfrm>
          <a:prstGeom prst="straightConnector1">
            <a:avLst/>
          </a:prstGeom>
          <a:ln w="38100">
            <a:solidFill>
              <a:schemeClr val="accent6">
                <a:lumMod val="75000"/>
              </a:schemeClr>
            </a:solidFill>
            <a:tailEnd type="arrow"/>
          </a:ln>
        </p:spPr>
        <p:style>
          <a:lnRef idx="1">
            <a:schemeClr val="accent4"/>
          </a:lnRef>
          <a:fillRef idx="0">
            <a:schemeClr val="accent4"/>
          </a:fillRef>
          <a:effectRef idx="0">
            <a:schemeClr val="accent4"/>
          </a:effectRef>
          <a:fontRef idx="minor">
            <a:schemeClr val="tx1"/>
          </a:fontRef>
        </p:style>
      </p:cxnSp>
      <p:sp>
        <p:nvSpPr>
          <p:cNvPr id="26" name="Rechteck 25"/>
          <p:cNvSpPr/>
          <p:nvPr/>
        </p:nvSpPr>
        <p:spPr>
          <a:xfrm>
            <a:off x="673100" y="4305300"/>
            <a:ext cx="946150" cy="16033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eaLnBrk="1" hangingPunct="1">
              <a:defRPr/>
            </a:pPr>
            <a:r>
              <a:rPr lang="de-DE" sz="1600" b="1" dirty="0">
                <a:solidFill>
                  <a:srgbClr val="FFFFFF"/>
                </a:solidFill>
              </a:rPr>
              <a:t>Duale Aus-bildung</a:t>
            </a:r>
          </a:p>
          <a:p>
            <a:pPr algn="ctr" eaLnBrk="1" hangingPunct="1">
              <a:defRPr/>
            </a:pPr>
            <a:endParaRPr lang="de-DE" sz="1100" b="1" dirty="0">
              <a:solidFill>
                <a:srgbClr val="FFFFFF"/>
              </a:solidFill>
            </a:endParaRPr>
          </a:p>
          <a:p>
            <a:pPr algn="ctr" eaLnBrk="1" hangingPunct="1">
              <a:defRPr/>
            </a:pPr>
            <a:endParaRPr lang="de-DE" sz="1100" b="1" dirty="0">
              <a:solidFill>
                <a:srgbClr val="000000"/>
              </a:solidFill>
            </a:endParaRPr>
          </a:p>
        </p:txBody>
      </p:sp>
      <p:sp>
        <p:nvSpPr>
          <p:cNvPr id="28" name="Rechteck 27"/>
          <p:cNvSpPr/>
          <p:nvPr/>
        </p:nvSpPr>
        <p:spPr>
          <a:xfrm>
            <a:off x="1722438" y="4305300"/>
            <a:ext cx="917575" cy="161607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ormAutofit fontScale="85000" lnSpcReduction="20000"/>
          </a:bodyPr>
          <a:lstStyle/>
          <a:p>
            <a:pPr algn="ctr" eaLnBrk="1" hangingPunct="1">
              <a:defRPr/>
            </a:pPr>
            <a:r>
              <a:rPr lang="de-DE" sz="1900" b="1" dirty="0">
                <a:solidFill>
                  <a:srgbClr val="FFFFFF"/>
                </a:solidFill>
              </a:rPr>
              <a:t>2-jährige höhere Berufs-fach-schule</a:t>
            </a:r>
          </a:p>
          <a:p>
            <a:pPr algn="ctr" eaLnBrk="1" hangingPunct="1">
              <a:defRPr/>
            </a:pPr>
            <a:endParaRPr lang="de-DE" sz="1100" b="1" dirty="0">
              <a:solidFill>
                <a:srgbClr val="FFFFFF"/>
              </a:solidFill>
            </a:endParaRPr>
          </a:p>
          <a:p>
            <a:pPr algn="ctr" eaLnBrk="1" hangingPunct="1">
              <a:defRPr/>
            </a:pPr>
            <a:endParaRPr lang="de-DE" sz="1100" b="1" dirty="0">
              <a:solidFill>
                <a:srgbClr val="FFFFFF"/>
              </a:solidFill>
            </a:endParaRPr>
          </a:p>
          <a:p>
            <a:pPr algn="ctr" eaLnBrk="1" hangingPunct="1">
              <a:defRPr/>
            </a:pPr>
            <a:r>
              <a:rPr lang="de-DE" sz="1100" b="1" dirty="0">
                <a:solidFill>
                  <a:srgbClr val="FFFFFF"/>
                </a:solidFill>
              </a:rPr>
              <a:t> </a:t>
            </a:r>
          </a:p>
          <a:p>
            <a:pPr algn="ctr" eaLnBrk="1" hangingPunct="1">
              <a:defRPr/>
            </a:pPr>
            <a:endParaRPr lang="de-DE" sz="1100" b="1" dirty="0">
              <a:solidFill>
                <a:srgbClr val="000000"/>
              </a:solidFill>
            </a:endParaRPr>
          </a:p>
          <a:p>
            <a:pPr algn="ctr" eaLnBrk="1" hangingPunct="1">
              <a:defRPr/>
            </a:pPr>
            <a:endParaRPr lang="de-DE" sz="1000" b="1"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202"/>
    </mc:Choice>
    <mc:Fallback xmlns="">
      <p:transition spd="slow" advTm="2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1552</Words>
  <Application>Microsoft Office PowerPoint</Application>
  <PresentationFormat>Bildschirmpräsentation (4:3)</PresentationFormat>
  <Paragraphs>218</Paragraphs>
  <Slides>11</Slides>
  <Notes>11</Notes>
  <HiddenSlides>0</HiddenSlides>
  <MMClips>11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11</vt:i4>
      </vt:variant>
    </vt:vector>
  </HeadingPairs>
  <TitlesOfParts>
    <vt:vector size="18" baseType="lpstr">
      <vt:lpstr>MS PGothic</vt:lpstr>
      <vt:lpstr>Arial</vt:lpstr>
      <vt:lpstr>Courier New</vt:lpstr>
      <vt:lpstr>Times</vt:lpstr>
      <vt:lpstr>Times New Roman</vt:lpstr>
      <vt:lpstr>Wingdings</vt:lpstr>
      <vt:lpstr>Standarddesign</vt:lpstr>
      <vt:lpstr>Bildungsgänge und Schulformen – Was ist der Unterschied?</vt:lpstr>
      <vt:lpstr>Schulformen in der Sekundarstufe I</vt:lpstr>
      <vt:lpstr>PowerPoint-Präsentation</vt:lpstr>
      <vt:lpstr>Schulform Gymnasium</vt:lpstr>
      <vt:lpstr>Schulform kooperative Gesamtschule</vt:lpstr>
      <vt:lpstr>Schulform integrierte Gesamtschule</vt:lpstr>
      <vt:lpstr>Wie geht es weiter nach der Sekundarstufe I?</vt:lpstr>
      <vt:lpstr>PowerPoint-Präsentation</vt:lpstr>
      <vt:lpstr>PowerPoint-Präsentation</vt:lpstr>
      <vt:lpstr>Bildungswege in Hessen</vt:lpstr>
      <vt:lpstr>Rechtliche Bestimmungen zum Übergang in die weiterführenden Schulen sowie der Erklärfilm „Bildungswege in Hessen“ </vt:lpstr>
    </vt:vector>
  </TitlesOfParts>
  <Company>IDS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KNL VDFKLÖHG</dc:title>
  <dc:creator>Dieter Schiffert</dc:creator>
  <cp:lastModifiedBy>Wiegand</cp:lastModifiedBy>
  <cp:revision>450</cp:revision>
  <cp:lastPrinted>2017-11-03T12:15:33Z</cp:lastPrinted>
  <dcterms:created xsi:type="dcterms:W3CDTF">2004-08-18T22:53:42Z</dcterms:created>
  <dcterms:modified xsi:type="dcterms:W3CDTF">2020-11-10T07:51:51Z</dcterms:modified>
</cp:coreProperties>
</file>