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9" r:id="rId2"/>
    <p:sldId id="321" r:id="rId3"/>
    <p:sldId id="324" r:id="rId4"/>
    <p:sldId id="325" r:id="rId5"/>
    <p:sldId id="326" r:id="rId6"/>
    <p:sldId id="327" r:id="rId7"/>
    <p:sldId id="328" r:id="rId8"/>
    <p:sldId id="341" r:id="rId9"/>
    <p:sldId id="330" r:id="rId10"/>
    <p:sldId id="334" r:id="rId11"/>
    <p:sldId id="333" r:id="rId12"/>
    <p:sldId id="332" r:id="rId13"/>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894"/>
    <a:srgbClr val="F8F8F8"/>
    <a:srgbClr val="EAEAEA"/>
    <a:srgbClr val="DDDDDD"/>
    <a:srgbClr val="EDBA36"/>
    <a:srgbClr val="FFCC00"/>
    <a:srgbClr val="FFDB69"/>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3" autoAdjust="0"/>
    <p:restoredTop sz="81434" autoAdjust="0"/>
  </p:normalViewPr>
  <p:slideViewPr>
    <p:cSldViewPr>
      <p:cViewPr varScale="1">
        <p:scale>
          <a:sx n="94" d="100"/>
          <a:sy n="94" d="100"/>
        </p:scale>
        <p:origin x="211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74"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vl1pPr>
          </a:lstStyle>
          <a:p>
            <a:pPr>
              <a:defRPr/>
            </a:pPr>
            <a:fld id="{B088B404-76E1-473A-8A39-21B926A176A5}" type="datetimeFigureOut">
              <a:rPr lang="de-DE"/>
              <a:pPr>
                <a:defRPr/>
              </a:pPr>
              <a:t>10.11.2020</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vl1pPr>
          </a:lstStyle>
          <a:p>
            <a:pPr>
              <a:defRPr/>
            </a:pPr>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FE467EF-0D00-4217-B3E6-0D5151F34ABC}"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14339"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434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14343"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28370BB-0809-44EE-A0FA-30EFF58AE2D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a:ln/>
        </p:spPr>
      </p:sp>
      <p:sp>
        <p:nvSpPr>
          <p:cNvPr id="71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Times New Roman" pitchFamily="18" charset="0"/>
                <a:ea typeface="+mn-ea"/>
                <a:cs typeface="+mn-cs"/>
              </a:rPr>
              <a:t>Sehr geehrte Eltern, sehr geehrte Erziehungsberechtigte,</a:t>
            </a:r>
          </a:p>
          <a:p>
            <a:r>
              <a:rPr lang="de-DE" sz="1200" kern="1200" dirty="0" smtClean="0">
                <a:solidFill>
                  <a:schemeClr val="tx1"/>
                </a:solidFill>
                <a:effectLst/>
                <a:latin typeface="Times New Roman" pitchFamily="18" charset="0"/>
                <a:ea typeface="+mn-ea"/>
                <a:cs typeface="+mn-cs"/>
              </a:rPr>
              <a:t> mit der nachfolgenden Präsentation möchten wir Sie zum Wechsel von der Grundschule in den Bildungsgang einer weiterführenden Schule informieren</a:t>
            </a:r>
          </a:p>
          <a:p>
            <a:pPr eaLnBrk="1" hangingPunct="1">
              <a:spcBef>
                <a:spcPct val="0"/>
              </a:spcBef>
            </a:pPr>
            <a:endParaRPr lang="de-DE" altLang="de-DE" dirty="0">
              <a:latin typeface="Arial" panose="020B0604020202020204" pitchFamily="34" charset="0"/>
              <a:cs typeface="Arial" panose="020B0604020202020204" pitchFamily="34" charset="0"/>
              <a:sym typeface="Wingdings" panose="05000000000000000000" pitchFamily="2" charset="2"/>
            </a:endParaRPr>
          </a:p>
        </p:txBody>
      </p:sp>
      <p:sp>
        <p:nvSpPr>
          <p:cNvPr id="71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C7740A-01CB-497C-B174-354A72B4D1BF}" type="slidenum">
              <a:rPr lang="de-DE" altLang="de-DE"/>
              <a:pPr>
                <a:spcBef>
                  <a:spcPct val="0"/>
                </a:spcBef>
              </a:pPr>
              <a:t>1</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256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In den Kreisen Groß-Gerau und Main-Taunus wird der Hauptschulbildungsgang an zwei verbundenen Haupt- und Realschulen sowie an den Gesamtschulen und den Förderschulen angeboten. Die Sekundarstufe 1 muss in der Regel fünf Jahre lang besucht werden, um am Ende der Jahrgangstufe 9 den Hauptschulabschluss bzw. den qualifizierenden Hauptschulabschluss zu erwerben. Um den </a:t>
            </a:r>
            <a:r>
              <a:rPr lang="de-DE" sz="1200" u="sng" kern="1200" dirty="0" smtClean="0">
                <a:solidFill>
                  <a:schemeClr val="tx1"/>
                </a:solidFill>
                <a:effectLst/>
                <a:latin typeface="Times New Roman" pitchFamily="18" charset="0"/>
                <a:ea typeface="+mn-ea"/>
                <a:cs typeface="+mn-cs"/>
              </a:rPr>
              <a:t>qualifizierenden</a:t>
            </a:r>
            <a:r>
              <a:rPr lang="de-DE" sz="1200" kern="1200" dirty="0" smtClean="0">
                <a:solidFill>
                  <a:schemeClr val="tx1"/>
                </a:solidFill>
                <a:effectLst/>
                <a:latin typeface="Times New Roman" pitchFamily="18" charset="0"/>
                <a:ea typeface="+mn-ea"/>
                <a:cs typeface="+mn-cs"/>
              </a:rPr>
              <a:t> Hauptschulabschluss zu erwerben, muss ein bestimmter Notenschnitt in den Hauptschulprüfungen erreicht werden. Die erste Fremdsprache Englisch ist im Hauptschulbildungsgang verpflichtend. Nach einem erfolgreich abgeschlossenen Hauptschulbildungsgang wird ein Übergang in die Realschule oder die Berufliche Schule angestrebt, z.B. mit dem Start einer Berufsausbildung oder dem Besuch einer Berufsfachschule zum Erwerb des mittleren Abschlusses, also des Realschulabschlusses. </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256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82AB5-912F-4CDA-84C0-9E7767849210}" type="slidenum">
              <a:rPr lang="de-DE" altLang="de-DE"/>
              <a:pPr>
                <a:spcBef>
                  <a:spcPct val="0"/>
                </a:spcBef>
              </a:pPr>
              <a:t>10</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In den Kreisen Groß-Gerau und Main-Taunus wird der Realschulbildungsgang, wie der Hauptschulbildungsgang, an zwei verbundenen Haupt- und Realschulen sowie an den Gesamtschulen und Förderschulen angeboten. Die Sekundarstufe 1 muss im Realschulbildungsgang in der Regel sechs Jahre lang besucht werden, um am Ende der Jahrgangstufe 10 den Realschulabschluss bzw. den qualifizierenden Realschulabschluss zu erwerben. Der Realschulabschluss und der qualifizierende Realschulabschluss werden auch als mittlerer Abschluss bezeichnet. Um den </a:t>
            </a:r>
            <a:r>
              <a:rPr lang="de-DE" sz="1200" u="sng" kern="1200" dirty="0" smtClean="0">
                <a:solidFill>
                  <a:schemeClr val="tx1"/>
                </a:solidFill>
                <a:effectLst/>
                <a:latin typeface="Times New Roman" pitchFamily="18" charset="0"/>
                <a:ea typeface="+mn-ea"/>
                <a:cs typeface="+mn-cs"/>
              </a:rPr>
              <a:t>qualifizierenden</a:t>
            </a:r>
            <a:r>
              <a:rPr lang="de-DE" sz="1200" kern="1200" dirty="0" smtClean="0">
                <a:solidFill>
                  <a:schemeClr val="tx1"/>
                </a:solidFill>
                <a:effectLst/>
                <a:latin typeface="Times New Roman" pitchFamily="18" charset="0"/>
                <a:ea typeface="+mn-ea"/>
                <a:cs typeface="+mn-cs"/>
              </a:rPr>
              <a:t> Realschulabschluss zu erwerben, muss ein bestimmter Notenschnitt in den Realschulprüfungen erreicht werden. Die erste Fremdsprache, in der Regel Englisch, ist verbindlich. Die Wahl einer zweiten Fremdsprache ist ab dem Jahrgang 7 möglich. Nach dem erfolgreich besuchten Realschulbildungsgang wechseln die Jugendlichen in der Regel auf eine Berufliche Schule oder, bei Erwerb des qualifizierenden Realschulabschlusses, an eine gymnasiale Oberstufe. </a:t>
            </a:r>
          </a:p>
          <a:p>
            <a:pPr defTabSz="457200"/>
            <a:endParaRPr lang="de-DE" altLang="de-DE" dirty="0">
              <a:solidFill>
                <a:srgbClr val="FF0000"/>
              </a:solidFill>
              <a:ea typeface="MS PGothic" panose="020B0600070205080204" pitchFamily="34" charset="-128"/>
            </a:endParaRPr>
          </a:p>
        </p:txBody>
      </p:sp>
      <p:sp>
        <p:nvSpPr>
          <p:cNvPr id="276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8692A6-F91C-479C-8D01-3EC326B20167}" type="slidenum">
              <a:rPr lang="de-DE" altLang="de-DE"/>
              <a:pPr>
                <a:spcBef>
                  <a:spcPct val="0"/>
                </a:spcBef>
              </a:pPr>
              <a:t>11</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a:ln/>
        </p:spPr>
      </p:sp>
      <p:sp>
        <p:nvSpPr>
          <p:cNvPr id="296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In den Kreisen Groß-Gerau und Main-Taunus wird der gymnasiale Bildungsgang an den klassischen Gymnasien und an Kooperativen Gesamtschulen sowie Integrierten Gesamtschulen angeboten. Die Sekundarstufe 1 muss im gymnasialen Bildungsgang in der Regel sechs Jahre lang besucht werden, um am Ende der Jahrgangstufe 10 in die gymnasiale Oberstufe zu wechseln.  Dies wird als G9 bezeichnet. Ein Gymnasium in Rüsselsheim bietet ein sogenanntes Parallelangebot G8/G9 an. Hierbei besteht die Möglichkeit die Sekundarstufe 1 fünf oder sechs Jahre lang zu besuchen. Die erste Fremdsprache ist in der Regel Englisch, in Einzelfällen auch Französisch. Die Wahl einer ersten und zweiten Fremdsprache ist verbindlich. Eine dritte Fremdsprache ist möglich, in der Regel ab der Jahrgangstufe 9. Der Abschluss des gymnasialen Bildungsganges ist die Allgemeine Hochschulreife am Ende der Sekundarstufe 2. Mit diesem erworbenen Abschluss ist ein Übergang in ein Studium oder eine Berufsausbildung möglich. </a:t>
            </a:r>
          </a:p>
          <a:p>
            <a:pPr defTabSz="457200"/>
            <a:endParaRPr lang="de-DE" altLang="de-DE" sz="900" dirty="0">
              <a:latin typeface="Arial" panose="020B0604020202020204" pitchFamily="34" charset="0"/>
              <a:ea typeface="MS PGothic" panose="020B0600070205080204" pitchFamily="34" charset="-128"/>
              <a:cs typeface="Arial" panose="020B0604020202020204" pitchFamily="34" charset="0"/>
            </a:endParaRPr>
          </a:p>
        </p:txBody>
      </p:sp>
      <p:sp>
        <p:nvSpPr>
          <p:cNvPr id="297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26B83A-0D1E-4F8B-A727-A93C1DD8FA76}" type="slidenum">
              <a:rPr lang="de-DE" altLang="de-DE"/>
              <a:pPr>
                <a:spcBef>
                  <a:spcPct val="0"/>
                </a:spcBef>
              </a:pPr>
              <a:t>12</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p:cNvSpPr>
            <a:spLocks noGrp="1" noRot="1" noChangeAspect="1" noTextEdit="1"/>
          </p:cNvSpPr>
          <p:nvPr>
            <p:ph type="sldImg"/>
          </p:nvPr>
        </p:nvSpPr>
        <p:spPr>
          <a:ln/>
        </p:spPr>
      </p:sp>
      <p:sp>
        <p:nvSpPr>
          <p:cNvPr id="92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Sie erhalten auf den folgenden Seiten Informationen zu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den Rechten der Eltern bei der Wahl des weiterführenden Bildungsganges</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zum Verfahren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sowie zu den Besonderheiten der einzelnen Bildungsgänge und Schulformen der weiterführenden Schulen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de-DE" altLang="de-DE" dirty="0"/>
          </a:p>
        </p:txBody>
      </p:sp>
      <p:sp>
        <p:nvSpPr>
          <p:cNvPr id="92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85D248-CE7A-40EA-8A7D-5D22630E2CC6}" type="slidenum">
              <a:rPr lang="de-DE" altLang="de-DE"/>
              <a:pPr>
                <a:spcBef>
                  <a:spcPct val="0"/>
                </a:spcBef>
              </a:pPr>
              <a:t>2</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ln/>
        </p:spPr>
      </p:sp>
      <p:sp>
        <p:nvSpPr>
          <p:cNvPr id="112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Die Grundlage, auf der das weitere Lernen aufbaut, ist die Grundschule. Nach der 4. Jahrgangsstufe erfolgt der Wechsel in einen Bildungsgang der weiterführenden Schule. Auf den Bildungsgang Grundschule bauen die 3 Bildungsgänge der Sekundarstufe I auf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Hauptschulbildungsgang</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Realschulbildungsgang</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Gymnasialer Bildungsgang</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200"/>
              </a:spcAft>
            </a:pPr>
            <a:endParaRPr lang="de-DE" altLang="de-DE" dirty="0">
              <a:latin typeface="Arial" panose="020B0604020202020204" pitchFamily="34" charset="0"/>
              <a:cs typeface="Arial" panose="020B0604020202020204" pitchFamily="34" charset="0"/>
            </a:endParaRPr>
          </a:p>
        </p:txBody>
      </p:sp>
      <p:sp>
        <p:nvSpPr>
          <p:cNvPr id="112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8D5D48-16AC-4565-B6E9-BEA138E6B8E5}" type="slidenum">
              <a:rPr lang="de-DE" altLang="de-DE"/>
              <a:pPr>
                <a:spcBef>
                  <a:spcPct val="0"/>
                </a:spcBef>
              </a:pPr>
              <a:t>3</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In Hessen entscheiden allein die Eltern, welchen Bildungsgang ihr Kind in der weiterführenden Schule besuchen soll. Dieses Recht der Eltern ist vom Hess. Schulgesetz garantiert und im Vergabeverfahren der Schulplätze ohne Einschränkung zu beachten.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Keinen Anspruch gibt es auf einen Schulplatz in einer bestimmten Schulform oder einer bestimmten Schule.</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latin typeface="Arial" panose="020B0604020202020204" pitchFamily="34" charset="0"/>
              <a:cs typeface="Arial" panose="020B0604020202020204" pitchFamily="34" charset="0"/>
            </a:endParaRPr>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0A157F-CAA1-4E36-BB16-A851CC9A46E4}" type="slidenum">
              <a:rPr lang="de-DE" altLang="de-DE"/>
              <a:pPr>
                <a:spcBef>
                  <a:spcPct val="0"/>
                </a:spcBef>
              </a:pPr>
              <a:t>4</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Um Sie in der Entscheidung zu unterstützen, führen die Klassenlehrkräfte der Grundschulen mit den Eltern persönliche Beratungsgespräche durch. Diese Gespräche müssen bis zum 25. Februar geführt werden. Beim Beratungsgespräch erhalten Sie persönlich das Anmeldeformular für die weiterführende Schule. Jedes Kind erhält nur 1 Anmeldeformular. Auf dem Formular tragen Sie den Bildungsgang ein, den Sie für Ihr Kind wählen, und benennen die gewünschte Schulform und Schule.</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solidFill>
                <a:srgbClr val="000000"/>
              </a:solidFill>
              <a:latin typeface="Arial" panose="020B0604020202020204" pitchFamily="34" charset="0"/>
              <a:cs typeface="Arial" panose="020B0604020202020204" pitchFamily="34" charset="0"/>
            </a:endParaRPr>
          </a:p>
        </p:txBody>
      </p:sp>
      <p:sp>
        <p:nvSpPr>
          <p:cNvPr id="153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0CCF51-F862-4805-A82D-964C777FC159}" type="slidenum">
              <a:rPr lang="de-DE" altLang="de-DE"/>
              <a:pPr>
                <a:spcBef>
                  <a:spcPct val="0"/>
                </a:spcBef>
              </a:pPr>
              <a:t>5</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a:ln/>
        </p:spPr>
      </p:sp>
      <p:sp>
        <p:nvSpPr>
          <p:cNvPr id="174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Wählen Sie einen Bildungsgang für Ihr Kind, der von der Grundschule nicht empfohlen wurde, erhalten Sie eine schriftliche Begründung, in der die Empfehlung erklärt wird und ein Angebot für ein weiteres Beratungsgespräch.</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Halten Sie an der Wahl des Bildungsganges fest, informieren Sie schriftlich bis zum 5. April die Grundschule ihres Kindes.</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solidFill>
                <a:srgbClr val="000000"/>
              </a:solidFill>
              <a:latin typeface="Arial" panose="020B0604020202020204" pitchFamily="34" charset="0"/>
              <a:cs typeface="Arial" panose="020B0604020202020204" pitchFamily="34" charset="0"/>
            </a:endParaRPr>
          </a:p>
        </p:txBody>
      </p:sp>
      <p:sp>
        <p:nvSpPr>
          <p:cNvPr id="174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AF8377-5985-4DCF-91C6-3C692D8042D4}" type="slidenum">
              <a:rPr lang="de-DE" altLang="de-DE"/>
              <a:pPr>
                <a:spcBef>
                  <a:spcPct val="0"/>
                </a:spcBef>
              </a:pPr>
              <a:t>6</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ln/>
        </p:spPr>
      </p:sp>
      <p:sp>
        <p:nvSpPr>
          <p:cNvPr id="194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Alle 3 Bildungsgänge haben einen gemeinsamen Kernbereich an Fächern. Sie unterscheiden sich jedoch deutlich von den Anforderungen, die an die Kinder gestellt werden.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Jedes Kind sollte den Bildungsgang besuchen, der seinem bisherigen Leistungsstand, seiner Lernentwicklung und seiner Arbeitshaltung entspricht. Daher gehört es zu den Aufgaben der Grundschullehrkräfte eine fachliche Aussage zu treffen und Eltern entsprechend zu beraten</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spcAft>
                <a:spcPts val="1000"/>
              </a:spcAft>
            </a:pPr>
            <a:endParaRPr lang="de-DE" altLang="de-DE" dirty="0">
              <a:latin typeface="Arial" panose="020B0604020202020204" pitchFamily="34" charset="0"/>
              <a:cs typeface="Arial" panose="020B0604020202020204" pitchFamily="34" charset="0"/>
            </a:endParaRPr>
          </a:p>
        </p:txBody>
      </p:sp>
      <p:sp>
        <p:nvSpPr>
          <p:cNvPr id="194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CA5379-4D58-4ADC-90BD-AFA552F0B1E7}" type="slidenum">
              <a:rPr lang="de-DE" altLang="de-DE"/>
              <a:pPr>
                <a:spcBef>
                  <a:spcPct val="0"/>
                </a:spcBef>
              </a:pPr>
              <a:t>7</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a:ln/>
        </p:spPr>
      </p:sp>
      <p:sp>
        <p:nvSpPr>
          <p:cNvPr id="215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a:lnSpc>
                <a:spcPct val="115000"/>
              </a:lnSpc>
              <a:spcAft>
                <a:spcPts val="10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Die Lehrkräfte der Grundschule kennen die schulische Entwicklung Ihres Kindes aus dem täglichen Unterricht. Sie kennen aber auch die unterschiedlichen Anforderungen der 3 Bildungsgänge.</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de-DE" sz="1200" dirty="0" smtClean="0">
                <a:effectLst/>
                <a:latin typeface="Arial" panose="020B0604020202020204" pitchFamily="34" charset="0"/>
                <a:ea typeface="Calibri" panose="020F0502020204030204" pitchFamily="34" charset="0"/>
              </a:rPr>
              <a:t>Daher ist es für die Lehrkräfte gut einzuschätzen, ob ein Kind in einem bestimmten Bildungsgang gut mitarbeiten kann.</a:t>
            </a:r>
            <a:endParaRPr lang="de-DE" altLang="de-DE" dirty="0">
              <a:solidFill>
                <a:srgbClr val="000000"/>
              </a:solidFill>
              <a:latin typeface="Arial" panose="020B0604020202020204" pitchFamily="34" charset="0"/>
              <a:cs typeface="Arial" panose="020B0604020202020204" pitchFamily="34" charset="0"/>
            </a:endParaRPr>
          </a:p>
        </p:txBody>
      </p:sp>
      <p:sp>
        <p:nvSpPr>
          <p:cNvPr id="215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D5C41C-E413-4F32-B9D6-449ACD65D564}" type="slidenum">
              <a:rPr lang="de-DE" altLang="de-DE"/>
              <a:pPr>
                <a:spcBef>
                  <a:spcPct val="0"/>
                </a:spcBef>
              </a:pPr>
              <a:t>8</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ln/>
        </p:spPr>
      </p:sp>
      <p:sp>
        <p:nvSpPr>
          <p:cNvPr id="235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1000"/>
              </a:spcAft>
            </a:pPr>
            <a:endParaRPr lang="de-DE" altLang="de-DE">
              <a:latin typeface="Arial" panose="020B0604020202020204" pitchFamily="34" charset="0"/>
              <a:cs typeface="Arial" panose="020B0604020202020204" pitchFamily="34" charset="0"/>
            </a:endParaRPr>
          </a:p>
        </p:txBody>
      </p:sp>
      <p:sp>
        <p:nvSpPr>
          <p:cNvPr id="235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B861BA-E95D-45A7-9C34-A9B198A075B9}" type="slidenum">
              <a:rPr lang="de-DE" altLang="de-DE"/>
              <a:pPr>
                <a:spcBef>
                  <a:spcPct val="0"/>
                </a:spcBef>
              </a:pPr>
              <a:t>9</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293688" y="2679700"/>
            <a:ext cx="8853487" cy="4203700"/>
          </a:xfrm>
          <a:prstGeom prst="rect">
            <a:avLst/>
          </a:prstGeom>
          <a:solidFill>
            <a:srgbClr val="24489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sz="4800" dirty="0">
              <a:solidFill>
                <a:srgbClr val="244894"/>
              </a:solidFill>
              <a:latin typeface="Times" charset="0"/>
            </a:endParaRPr>
          </a:p>
        </p:txBody>
      </p:sp>
      <p:pic>
        <p:nvPicPr>
          <p:cNvPr id="5" name="Picture 8" descr="Streif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M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3400" y="376238"/>
            <a:ext cx="63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userDrawn="1"/>
        </p:nvSpPr>
        <p:spPr bwMode="auto">
          <a:xfrm>
            <a:off x="9144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de-DE" altLang="de-DE" dirty="0"/>
          </a:p>
        </p:txBody>
      </p:sp>
      <p:sp>
        <p:nvSpPr>
          <p:cNvPr id="8" name="Text Box 16"/>
          <p:cNvSpPr txBox="1">
            <a:spLocks noChangeArrowheads="1"/>
          </p:cNvSpPr>
          <p:nvPr userDrawn="1"/>
        </p:nvSpPr>
        <p:spPr bwMode="auto">
          <a:xfrm>
            <a:off x="531813" y="293688"/>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de-DE" altLang="de-DE" sz="1200" b="1" dirty="0">
                <a:solidFill>
                  <a:srgbClr val="244894"/>
                </a:solidFill>
                <a:latin typeface="Arial" charset="0"/>
              </a:rPr>
              <a:t>Hessische Staatskanzlei</a:t>
            </a:r>
          </a:p>
        </p:txBody>
      </p:sp>
      <p:sp>
        <p:nvSpPr>
          <p:cNvPr id="3074" name="Rectangle 2"/>
          <p:cNvSpPr>
            <a:spLocks noGrp="1" noChangeArrowheads="1"/>
          </p:cNvSpPr>
          <p:nvPr>
            <p:ph type="ctrTitle"/>
          </p:nvPr>
        </p:nvSpPr>
        <p:spPr>
          <a:xfrm>
            <a:off x="531813" y="1668463"/>
            <a:ext cx="7772400" cy="1143000"/>
          </a:xfrm>
        </p:spPr>
        <p:txBody>
          <a:bodyPr anchor="ctr"/>
          <a:lstStyle>
            <a:lvl1pPr>
              <a:defRPr/>
            </a:lvl1pPr>
          </a:lstStyle>
          <a:p>
            <a:r>
              <a:rPr lang="de-DE"/>
              <a:t>Einzeiliger oder zweizeiliger</a:t>
            </a:r>
            <a:br>
              <a:rPr lang="de-DE"/>
            </a:br>
            <a:r>
              <a:rPr lang="de-DE"/>
              <a:t>Titel</a:t>
            </a:r>
          </a:p>
        </p:txBody>
      </p:sp>
      <p:sp>
        <p:nvSpPr>
          <p:cNvPr id="3075" name="Rectangle 3"/>
          <p:cNvSpPr>
            <a:spLocks noGrp="1" noChangeArrowheads="1"/>
          </p:cNvSpPr>
          <p:nvPr>
            <p:ph type="subTitle" idx="1"/>
          </p:nvPr>
        </p:nvSpPr>
        <p:spPr>
          <a:xfrm>
            <a:off x="531813" y="3122613"/>
            <a:ext cx="6400800" cy="1752600"/>
          </a:xfrm>
        </p:spPr>
        <p:txBody>
          <a:bodyPr/>
          <a:lstStyle>
            <a:lvl1pPr marL="0" indent="0">
              <a:defRPr sz="2400">
                <a:solidFill>
                  <a:schemeClr val="bg1"/>
                </a:solidFill>
              </a:defRPr>
            </a:lvl1pPr>
          </a:lstStyle>
          <a:p>
            <a:r>
              <a:rPr lang="de-DE"/>
              <a:t>Untertitel der Präsentation</a:t>
            </a:r>
          </a:p>
        </p:txBody>
      </p:sp>
      <p:sp>
        <p:nvSpPr>
          <p:cNvPr id="9" name="Rectangle 18"/>
          <p:cNvSpPr>
            <a:spLocks noGrp="1" noChangeArrowheads="1"/>
          </p:cNvSpPr>
          <p:nvPr>
            <p:ph type="dt" sz="half" idx="10"/>
          </p:nvPr>
        </p:nvSpPr>
        <p:spPr>
          <a:xfrm>
            <a:off x="609600" y="6324600"/>
            <a:ext cx="4419600" cy="381000"/>
          </a:xfrm>
        </p:spPr>
        <p:txBody>
          <a:bodyPr lIns="0" tIns="0" rIns="0" bIns="0"/>
          <a:lstStyle>
            <a:lvl1pPr eaLnBrk="0" hangingPunct="0">
              <a:defRPr sz="1200">
                <a:solidFill>
                  <a:schemeClr val="bg1"/>
                </a:solidFill>
              </a:defRPr>
            </a:lvl1pPr>
          </a:lstStyle>
          <a:p>
            <a:pPr>
              <a:defRPr/>
            </a:pPr>
            <a:r>
              <a:rPr lang="de-DE"/>
              <a:t>Wiesbaden, den </a:t>
            </a:r>
            <a:fld id="{4032C009-2A53-4463-8E7B-88E1D3A97DEC}" type="datetime2">
              <a:rPr lang="de-DE" smtClean="0"/>
              <a:t>Dienstag, 10. November 2020</a:t>
            </a:fld>
            <a:endParaRPr lang="de-DE"/>
          </a:p>
        </p:txBody>
      </p:sp>
    </p:spTree>
    <p:extLst>
      <p:ext uri="{BB962C8B-B14F-4D97-AF65-F5344CB8AC3E}">
        <p14:creationId xmlns:p14="http://schemas.microsoft.com/office/powerpoint/2010/main" val="267671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3464AD18-D50D-49FC-8779-33924F118DFA}" type="datetime2">
              <a:rPr lang="de-DE" smtClean="0"/>
              <a:t>Dienstag, 10.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252639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61113" y="838200"/>
            <a:ext cx="1943100" cy="52578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31813" y="838200"/>
            <a:ext cx="5676900" cy="52578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172E469F-BF74-47B3-A41E-CF68764A7512}" type="datetime2">
              <a:rPr lang="de-DE" smtClean="0"/>
              <a:t>Dienstag, 10.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873398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a:solidFill>
                  <a:schemeClr val="tx1"/>
                </a:solidFill>
              </a:defRPr>
            </a:lvl1pPr>
            <a:lvl2pPr marL="914400" indent="-457200">
              <a:buFont typeface="Arial" panose="020B0604020202020204" pitchFamily="34" charset="0"/>
              <a:buChar char="•"/>
              <a:defRPr sz="1800">
                <a:latin typeface="+mn-lt"/>
              </a:defRPr>
            </a:lvl2pPr>
            <a:lvl3pPr marL="1257300" indent="-342900">
              <a:buFont typeface="Courier New" panose="02070309020205020404" pitchFamily="49" charset="0"/>
              <a:buChar char="o"/>
              <a:defRPr sz="1800">
                <a:latin typeface="+mn-lt"/>
              </a:defRPr>
            </a:lvl3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lvl1pPr>
              <a:defRPr/>
            </a:lvl1pPr>
          </a:lstStyle>
          <a:p>
            <a:pPr>
              <a:defRPr/>
            </a:pPr>
            <a:fld id="{DD3C1AE1-7042-4CF9-92B7-3F558A776E93}" type="datetime2">
              <a:rPr lang="de-DE" smtClean="0"/>
              <a:t>Dienstag, 10. November 2020</a:t>
            </a:fld>
            <a:endParaRPr lang="de-DE" dirty="0"/>
          </a:p>
        </p:txBody>
      </p:sp>
      <p:sp>
        <p:nvSpPr>
          <p:cNvPr id="5" name="Fußzeilenplatzhalter 4"/>
          <p:cNvSpPr>
            <a:spLocks noGrp="1"/>
          </p:cNvSpPr>
          <p:nvPr>
            <p:ph type="ftr" sz="quarter" idx="11"/>
          </p:nvPr>
        </p:nvSpPr>
        <p:spPr/>
        <p:txBody>
          <a:bodyPr/>
          <a:lstStyle>
            <a:lvl1pPr>
              <a:defRPr sz="1200" b="1"/>
            </a:lvl1pPr>
          </a:lstStyle>
          <a:p>
            <a:pPr>
              <a:defRPr/>
            </a:pPr>
            <a:r>
              <a:rPr lang="de-DE"/>
              <a:t>Hessisches Kultusministerium</a:t>
            </a:r>
          </a:p>
        </p:txBody>
      </p:sp>
    </p:spTree>
    <p:extLst>
      <p:ext uri="{BB962C8B-B14F-4D97-AF65-F5344CB8AC3E}">
        <p14:creationId xmlns:p14="http://schemas.microsoft.com/office/powerpoint/2010/main" val="273385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02950819-2AB5-4030-9B9C-1D8597F0C630}" type="datetime2">
              <a:rPr lang="de-DE" smtClean="0"/>
              <a:t>Dienstag, 10.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338213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18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9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fld id="{25D775AD-5BD0-4F8F-8671-ED39DBB10D7E}" type="datetime2">
              <a:rPr lang="de-DE" smtClean="0"/>
              <a:t>Dienstag, 10.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379839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fld id="{2E6D0B9C-CB9C-41F0-BF6C-DE084B7B796C}" type="datetime2">
              <a:rPr lang="de-DE" smtClean="0"/>
              <a:t>Dienstag, 10. November 2020</a:t>
            </a:fld>
            <a:endParaRPr lang="de-DE" dirty="0"/>
          </a:p>
        </p:txBody>
      </p:sp>
      <p:sp>
        <p:nvSpPr>
          <p:cNvPr id="8"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227765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fld id="{106D765C-F9F4-468D-8F32-7B66EFD53153}" type="datetime2">
              <a:rPr lang="de-DE" smtClean="0"/>
              <a:t>Dienstag, 10. November 2020</a:t>
            </a:fld>
            <a:endParaRPr lang="de-DE" dirty="0"/>
          </a:p>
        </p:txBody>
      </p:sp>
      <p:sp>
        <p:nvSpPr>
          <p:cNvPr id="4"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81098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1EBAED-8BC0-4E3C-A53B-C8B68A87CA89}" type="datetime2">
              <a:rPr lang="de-DE" smtClean="0"/>
              <a:t>Dienstag, 10. November 2020</a:t>
            </a:fld>
            <a:endParaRPr lang="de-DE" dirty="0"/>
          </a:p>
        </p:txBody>
      </p:sp>
      <p:sp>
        <p:nvSpPr>
          <p:cNvPr id="3"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8085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E81ABDF2-6D8C-4CD3-BD90-95479CFA0007}" type="datetime2">
              <a:rPr lang="de-DE" smtClean="0"/>
              <a:t>Dienstag, 10.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41495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D51BD7D9-D517-4AFE-ACF2-E3885D9644B8}" type="datetime2">
              <a:rPr lang="de-DE" smtClean="0"/>
              <a:t>Dienstag, 10.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53013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1813"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Nmvb fgus</a:t>
            </a:r>
          </a:p>
        </p:txBody>
      </p:sp>
      <p:sp>
        <p:nvSpPr>
          <p:cNvPr id="1027" name="Rectangle 3"/>
          <p:cNvSpPr>
            <a:spLocks noGrp="1" noChangeArrowheads="1"/>
          </p:cNvSpPr>
          <p:nvPr>
            <p:ph type="body" idx="1"/>
          </p:nvPr>
        </p:nvSpPr>
        <p:spPr bwMode="auto">
          <a:xfrm>
            <a:off x="5318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vmlöKEDG</a:t>
            </a:r>
            <a:br>
              <a:rPr lang="de-DE" altLang="de-DE"/>
            </a:br>
            <a:endParaRPr lang="de-DE" altLang="de-DE"/>
          </a:p>
        </p:txBody>
      </p:sp>
      <p:sp>
        <p:nvSpPr>
          <p:cNvPr id="1028" name="Rectangle 4"/>
          <p:cNvSpPr>
            <a:spLocks noGrp="1" noChangeArrowheads="1"/>
          </p:cNvSpPr>
          <p:nvPr>
            <p:ph type="dt" sz="half" idx="2"/>
          </p:nvPr>
        </p:nvSpPr>
        <p:spPr bwMode="auto">
          <a:xfrm>
            <a:off x="533400" y="6400800"/>
            <a:ext cx="2940050" cy="3810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eaLnBrk="1" hangingPunct="1">
              <a:defRPr sz="1000">
                <a:solidFill>
                  <a:srgbClr val="3333CC"/>
                </a:solidFill>
                <a:latin typeface="+mn-lt"/>
              </a:defRPr>
            </a:lvl1pPr>
          </a:lstStyle>
          <a:p>
            <a:pPr>
              <a:defRPr/>
            </a:pPr>
            <a:fld id="{DE849436-5560-4A58-8AE0-38F2740ED8CE}" type="datetime2">
              <a:rPr lang="de-DE" smtClean="0"/>
              <a:t>Dienstag, 10. November 2020</a:t>
            </a:fld>
            <a:endParaRPr lang="de-DE" dirty="0"/>
          </a:p>
        </p:txBody>
      </p:sp>
      <p:sp>
        <p:nvSpPr>
          <p:cNvPr id="1029" name="Rectangle 5"/>
          <p:cNvSpPr>
            <a:spLocks noGrp="1" noChangeArrowheads="1"/>
          </p:cNvSpPr>
          <p:nvPr>
            <p:ph type="ftr" sz="quarter" idx="3"/>
          </p:nvPr>
        </p:nvSpPr>
        <p:spPr bwMode="auto">
          <a:xfrm>
            <a:off x="531813" y="2936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44894"/>
                </a:solidFill>
                <a:latin typeface="+mn-lt"/>
              </a:defRPr>
            </a:lvl1pPr>
          </a:lstStyle>
          <a:p>
            <a:pPr>
              <a:defRPr/>
            </a:pPr>
            <a:r>
              <a:rPr lang="de-DE" smtClean="0"/>
              <a:t>Hessisches Kultusministerium</a:t>
            </a:r>
            <a:endParaRPr lang="de-DE"/>
          </a:p>
        </p:txBody>
      </p:sp>
      <p:pic>
        <p:nvPicPr>
          <p:cNvPr id="1030" name="Picture 7" descr="Streife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
          <p:cNvSpPr>
            <a:spLocks noChangeArrowheads="1"/>
          </p:cNvSpPr>
          <p:nvPr/>
        </p:nvSpPr>
        <p:spPr bwMode="auto">
          <a:xfrm>
            <a:off x="6553200" y="6400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fld id="{68F29259-C9BD-4CFA-96F4-CA3871FE7958}" type="slidenum">
              <a:rPr lang="it-IT" altLang="de-DE" sz="1000" smtClean="0">
                <a:solidFill>
                  <a:srgbClr val="3333CC"/>
                </a:solidFill>
                <a:latin typeface="Arial" panose="020B0604020202020204" pitchFamily="34" charset="0"/>
              </a:rPr>
              <a:pPr algn="r">
                <a:defRPr/>
              </a:pPr>
              <a:t>‹Nr.›</a:t>
            </a:fld>
            <a:endParaRPr lang="it-IT" altLang="de-DE" sz="1000">
              <a:solidFill>
                <a:srgbClr val="3333CC"/>
              </a:solidFill>
              <a:latin typeface="Arial" panose="020B0604020202020204" pitchFamily="34" charset="0"/>
            </a:endParaRPr>
          </a:p>
        </p:txBody>
      </p:sp>
      <p:pic>
        <p:nvPicPr>
          <p:cNvPr id="1032" name="Picture 10" descr="HM_RGB"/>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53400" y="376238"/>
            <a:ext cx="63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6" r:id="rId1"/>
    <p:sldLayoutId id="2147484127"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hf sldNum="0" hdr="0" dt="0"/>
  <p:txStyles>
    <p:titleStyle>
      <a:lvl1pPr algn="l" rtl="0" eaLnBrk="0" fontAlgn="base" hangingPunct="0">
        <a:spcBef>
          <a:spcPct val="0"/>
        </a:spcBef>
        <a:spcAft>
          <a:spcPct val="0"/>
        </a:spcAft>
        <a:defRPr sz="2400" b="1">
          <a:solidFill>
            <a:srgbClr val="244894"/>
          </a:solidFill>
          <a:latin typeface="+mj-lt"/>
          <a:ea typeface="+mj-ea"/>
          <a:cs typeface="+mj-cs"/>
        </a:defRPr>
      </a:lvl1pPr>
      <a:lvl2pPr algn="l" rtl="0" eaLnBrk="0" fontAlgn="base" hangingPunct="0">
        <a:spcBef>
          <a:spcPct val="0"/>
        </a:spcBef>
        <a:spcAft>
          <a:spcPct val="0"/>
        </a:spcAft>
        <a:defRPr sz="2400" b="1">
          <a:solidFill>
            <a:srgbClr val="244894"/>
          </a:solidFill>
          <a:latin typeface="Arial" charset="0"/>
        </a:defRPr>
      </a:lvl2pPr>
      <a:lvl3pPr algn="l" rtl="0" eaLnBrk="0" fontAlgn="base" hangingPunct="0">
        <a:spcBef>
          <a:spcPct val="0"/>
        </a:spcBef>
        <a:spcAft>
          <a:spcPct val="0"/>
        </a:spcAft>
        <a:defRPr sz="2400" b="1">
          <a:solidFill>
            <a:srgbClr val="244894"/>
          </a:solidFill>
          <a:latin typeface="Arial" charset="0"/>
        </a:defRPr>
      </a:lvl3pPr>
      <a:lvl4pPr algn="l" rtl="0" eaLnBrk="0" fontAlgn="base" hangingPunct="0">
        <a:spcBef>
          <a:spcPct val="0"/>
        </a:spcBef>
        <a:spcAft>
          <a:spcPct val="0"/>
        </a:spcAft>
        <a:defRPr sz="2400" b="1">
          <a:solidFill>
            <a:srgbClr val="244894"/>
          </a:solidFill>
          <a:latin typeface="Arial" charset="0"/>
        </a:defRPr>
      </a:lvl4pPr>
      <a:lvl5pPr algn="l" rtl="0" eaLnBrk="0" fontAlgn="base" hangingPunct="0">
        <a:spcBef>
          <a:spcPct val="0"/>
        </a:spcBef>
        <a:spcAft>
          <a:spcPct val="0"/>
        </a:spcAft>
        <a:defRPr sz="2400" b="1">
          <a:solidFill>
            <a:srgbClr val="244894"/>
          </a:solidFill>
          <a:latin typeface="Arial" charset="0"/>
        </a:defRPr>
      </a:lvl5pPr>
      <a:lvl6pPr marL="457200" algn="l" rtl="0" fontAlgn="base">
        <a:spcBef>
          <a:spcPct val="0"/>
        </a:spcBef>
        <a:spcAft>
          <a:spcPct val="0"/>
        </a:spcAft>
        <a:defRPr sz="2400" b="1">
          <a:solidFill>
            <a:srgbClr val="244894"/>
          </a:solidFill>
          <a:latin typeface="Arial" charset="0"/>
        </a:defRPr>
      </a:lvl6pPr>
      <a:lvl7pPr marL="914400" algn="l" rtl="0" fontAlgn="base">
        <a:spcBef>
          <a:spcPct val="0"/>
        </a:spcBef>
        <a:spcAft>
          <a:spcPct val="0"/>
        </a:spcAft>
        <a:defRPr sz="2400" b="1">
          <a:solidFill>
            <a:srgbClr val="244894"/>
          </a:solidFill>
          <a:latin typeface="Arial" charset="0"/>
        </a:defRPr>
      </a:lvl7pPr>
      <a:lvl8pPr marL="1371600" algn="l" rtl="0" fontAlgn="base">
        <a:spcBef>
          <a:spcPct val="0"/>
        </a:spcBef>
        <a:spcAft>
          <a:spcPct val="0"/>
        </a:spcAft>
        <a:defRPr sz="2400" b="1">
          <a:solidFill>
            <a:srgbClr val="244894"/>
          </a:solidFill>
          <a:latin typeface="Arial" charset="0"/>
        </a:defRPr>
      </a:lvl8pPr>
      <a:lvl9pPr marL="1828800" algn="l" rtl="0" fontAlgn="base">
        <a:spcBef>
          <a:spcPct val="0"/>
        </a:spcBef>
        <a:spcAft>
          <a:spcPct val="0"/>
        </a:spcAft>
        <a:defRPr sz="2400" b="1">
          <a:solidFill>
            <a:srgbClr val="244894"/>
          </a:solidFill>
          <a:latin typeface="Arial" charset="0"/>
        </a:defRPr>
      </a:lvl9pPr>
    </p:titleStyle>
    <p:bodyStyle>
      <a:lvl1pPr marL="342900" indent="-342900" algn="l" rtl="0" eaLnBrk="0" fontAlgn="base" hangingPunct="0">
        <a:lnSpc>
          <a:spcPts val="3000"/>
        </a:lnSpc>
        <a:spcBef>
          <a:spcPct val="0"/>
        </a:spcBef>
        <a:spcAft>
          <a:spcPct val="0"/>
        </a:spcAft>
        <a:defRPr>
          <a:solidFill>
            <a:srgbClr val="3333CC"/>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lnSpc>
          <a:spcPts val="3000"/>
        </a:lnSpc>
        <a:spcBef>
          <a:spcPct val="0"/>
        </a:spcBef>
        <a:spcAft>
          <a:spcPct val="0"/>
        </a:spcAft>
        <a:buChar char="»"/>
        <a:defRPr>
          <a:solidFill>
            <a:schemeClr val="tx1"/>
          </a:solidFill>
          <a:latin typeface="+mn-lt"/>
        </a:defRPr>
      </a:lvl5pPr>
      <a:lvl6pPr marL="2514600" indent="-228600" algn="l" rtl="0" fontAlgn="base">
        <a:lnSpc>
          <a:spcPts val="3000"/>
        </a:lnSpc>
        <a:spcBef>
          <a:spcPct val="0"/>
        </a:spcBef>
        <a:spcAft>
          <a:spcPct val="0"/>
        </a:spcAft>
        <a:buChar char="»"/>
        <a:defRPr>
          <a:solidFill>
            <a:schemeClr val="tx1"/>
          </a:solidFill>
          <a:latin typeface="+mn-lt"/>
        </a:defRPr>
      </a:lvl6pPr>
      <a:lvl7pPr marL="2971800" indent="-228600" algn="l" rtl="0" fontAlgn="base">
        <a:lnSpc>
          <a:spcPts val="3000"/>
        </a:lnSpc>
        <a:spcBef>
          <a:spcPct val="0"/>
        </a:spcBef>
        <a:spcAft>
          <a:spcPct val="0"/>
        </a:spcAft>
        <a:buChar char="»"/>
        <a:defRPr>
          <a:solidFill>
            <a:schemeClr val="tx1"/>
          </a:solidFill>
          <a:latin typeface="+mn-lt"/>
        </a:defRPr>
      </a:lvl7pPr>
      <a:lvl8pPr marL="3429000" indent="-228600" algn="l" rtl="0" fontAlgn="base">
        <a:lnSpc>
          <a:spcPts val="3000"/>
        </a:lnSpc>
        <a:spcBef>
          <a:spcPct val="0"/>
        </a:spcBef>
        <a:spcAft>
          <a:spcPct val="0"/>
        </a:spcAft>
        <a:buChar char="»"/>
        <a:defRPr>
          <a:solidFill>
            <a:schemeClr val="tx1"/>
          </a:solidFill>
          <a:latin typeface="+mn-lt"/>
        </a:defRPr>
      </a:lvl8pPr>
      <a:lvl9pPr marL="3886200" indent="-228600" algn="l" rtl="0" fontAlgn="base">
        <a:lnSpc>
          <a:spcPts val="3000"/>
        </a:lnSpc>
        <a:spcBef>
          <a:spcPct val="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468313" y="2060575"/>
            <a:ext cx="7772400" cy="568325"/>
          </a:xfrm>
        </p:spPr>
        <p:txBody>
          <a:bodyPr/>
          <a:lstStyle/>
          <a:p>
            <a:pPr>
              <a:defRPr/>
            </a:pPr>
            <a:r>
              <a:rPr lang="de-DE" altLang="de-DE" dirty="0">
                <a:solidFill>
                  <a:schemeClr val="accent6">
                    <a:lumMod val="75000"/>
                  </a:schemeClr>
                </a:solidFill>
              </a:rPr>
              <a:t>Mein Kind kommt in die 5. Klasse </a:t>
            </a:r>
          </a:p>
        </p:txBody>
      </p:sp>
      <p:sp>
        <p:nvSpPr>
          <p:cNvPr id="4099" name="Inhaltsplatzhalter 2"/>
          <p:cNvSpPr>
            <a:spLocks noGrp="1"/>
          </p:cNvSpPr>
          <p:nvPr>
            <p:ph idx="1"/>
          </p:nvPr>
        </p:nvSpPr>
        <p:spPr>
          <a:xfrm>
            <a:off x="287338" y="2663825"/>
            <a:ext cx="8748712" cy="4078288"/>
          </a:xfrm>
          <a:solidFill>
            <a:schemeClr val="accent6">
              <a:lumMod val="75000"/>
            </a:schemeClr>
          </a:solidFill>
        </p:spPr>
        <p:txBody>
          <a:bodyPr/>
          <a:lstStyle/>
          <a:p>
            <a:pPr marL="179388" indent="0">
              <a:defRPr/>
            </a:pPr>
            <a:r>
              <a:rPr lang="de-DE" altLang="de-DE" sz="2400" dirty="0">
                <a:solidFill>
                  <a:schemeClr val="bg1"/>
                </a:solidFill>
              </a:rPr>
              <a:t>Informationen zum Übergang in die weiterführende </a:t>
            </a:r>
            <a:r>
              <a:rPr lang="de-DE" altLang="de-DE" sz="2400" dirty="0" smtClean="0">
                <a:solidFill>
                  <a:schemeClr val="bg1"/>
                </a:solidFill>
              </a:rPr>
              <a:t>Schule</a:t>
            </a: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endParaRPr lang="de-DE" altLang="de-DE" sz="2400" dirty="0">
              <a:solidFill>
                <a:schemeClr val="bg1"/>
              </a:solidFill>
            </a:endParaRPr>
          </a:p>
          <a:p>
            <a:pPr marL="179388" indent="0">
              <a:defRPr/>
            </a:pPr>
            <a:endParaRPr lang="de-DE" altLang="de-DE" sz="2400" dirty="0" smtClean="0">
              <a:solidFill>
                <a:schemeClr val="bg1"/>
              </a:solidFill>
            </a:endParaRPr>
          </a:p>
          <a:p>
            <a:pPr marL="179388" indent="0">
              <a:defRPr/>
            </a:pPr>
            <a:r>
              <a:rPr lang="de-DE" altLang="de-DE" sz="1400" dirty="0" smtClean="0">
                <a:solidFill>
                  <a:schemeClr val="bg1"/>
                </a:solidFill>
              </a:rPr>
              <a:t>Sprecherin: Silke Gocht-Zimmermann, Schulfachliche Dezernentin für Grundschulen</a:t>
            </a:r>
            <a:endParaRPr lang="de-DE" altLang="de-DE" sz="1400" dirty="0">
              <a:solidFill>
                <a:schemeClr val="bg1"/>
              </a:solidFill>
            </a:endParaRPr>
          </a:p>
        </p:txBody>
      </p:sp>
      <p:sp>
        <p:nvSpPr>
          <p:cNvPr id="5"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5"/>
    </mc:Choice>
    <mc:Fallback xmlns="">
      <p:transition spd="slow" advTm="1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p:cNvSpPr/>
          <p:nvPr/>
        </p:nvSpPr>
        <p:spPr>
          <a:xfrm>
            <a:off x="5292725" y="1341438"/>
            <a:ext cx="3527425" cy="489585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hangingPunct="1">
              <a:buFont typeface="Arial" panose="020B0604020202020204" pitchFamily="34" charset="0"/>
              <a:buChar char="•"/>
              <a:defRPr/>
            </a:pPr>
            <a:r>
              <a:rPr lang="de-DE" sz="2000" dirty="0">
                <a:solidFill>
                  <a:schemeClr val="accent6">
                    <a:lumMod val="75000"/>
                  </a:schemeClr>
                </a:solidFill>
              </a:rPr>
              <a:t>5 Jahre bis zum Haupt-schulabschluss bzw. qualifizierenden Hauptschulabschluss</a:t>
            </a:r>
          </a:p>
          <a:p>
            <a:pPr marL="342900" indent="-342900" eaLnBrk="1" hangingPunct="1">
              <a:buFont typeface="Arial" panose="020B0604020202020204" pitchFamily="34" charset="0"/>
              <a:buChar char="•"/>
              <a:defRPr/>
            </a:pPr>
            <a:endParaRPr lang="de-DE" sz="2000" dirty="0">
              <a:solidFill>
                <a:schemeClr val="accent6">
                  <a:lumMod val="75000"/>
                </a:schemeClr>
              </a:solidFill>
            </a:endParaRPr>
          </a:p>
          <a:p>
            <a:pPr marL="342900" indent="-342900" eaLnBrk="1" hangingPunct="1">
              <a:buFont typeface="Arial" panose="020B0604020202020204" pitchFamily="34" charset="0"/>
              <a:buChar char="•"/>
              <a:defRPr/>
            </a:pPr>
            <a:r>
              <a:rPr lang="de-DE" sz="2000" dirty="0">
                <a:solidFill>
                  <a:schemeClr val="accent6">
                    <a:lumMod val="75000"/>
                  </a:schemeClr>
                </a:solidFill>
              </a:rPr>
              <a:t>erste Fremdsprache Englisch verbindlich</a:t>
            </a:r>
          </a:p>
          <a:p>
            <a:pPr marL="342900" indent="-342900" eaLnBrk="1" hangingPunct="1">
              <a:buFont typeface="Arial" panose="020B0604020202020204" pitchFamily="34" charset="0"/>
              <a:buChar char="•"/>
              <a:defRPr/>
            </a:pPr>
            <a:endParaRPr lang="de-DE" sz="2000" dirty="0">
              <a:solidFill>
                <a:schemeClr val="accent6">
                  <a:lumMod val="75000"/>
                </a:schemeClr>
              </a:solidFill>
            </a:endParaRPr>
          </a:p>
          <a:p>
            <a:pPr marL="342900" indent="-342900" eaLnBrk="1" hangingPunct="1">
              <a:buFont typeface="Arial" panose="020B0604020202020204" pitchFamily="34" charset="0"/>
              <a:buChar char="•"/>
              <a:defRPr/>
            </a:pPr>
            <a:r>
              <a:rPr lang="de-DE" sz="2000" dirty="0">
                <a:solidFill>
                  <a:schemeClr val="accent6">
                    <a:lumMod val="75000"/>
                  </a:schemeClr>
                </a:solidFill>
              </a:rPr>
              <a:t>danach Übergang in die Realschule oder in die Sekundarstufe II </a:t>
            </a:r>
            <a:br>
              <a:rPr lang="de-DE" sz="2000" dirty="0">
                <a:solidFill>
                  <a:schemeClr val="accent6">
                    <a:lumMod val="75000"/>
                  </a:schemeClr>
                </a:solidFill>
              </a:rPr>
            </a:br>
            <a:r>
              <a:rPr lang="de-DE" sz="2000" dirty="0">
                <a:solidFill>
                  <a:schemeClr val="accent6">
                    <a:lumMod val="75000"/>
                  </a:schemeClr>
                </a:solidFill>
              </a:rPr>
              <a:t>(z. B. Berufsausbildung oder Besuch einer Berufsfachschule zum Erwerb des mittleren Abschlusses)</a:t>
            </a:r>
          </a:p>
        </p:txBody>
      </p:sp>
      <p:sp>
        <p:nvSpPr>
          <p:cNvPr id="19460" name="Rectangle 2"/>
          <p:cNvSpPr>
            <a:spLocks noGrp="1" noChangeArrowheads="1"/>
          </p:cNvSpPr>
          <p:nvPr>
            <p:ph type="title"/>
          </p:nvPr>
        </p:nvSpPr>
        <p:spPr>
          <a:xfrm>
            <a:off x="533400" y="838200"/>
            <a:ext cx="7772400" cy="503238"/>
          </a:xfrm>
        </p:spPr>
        <p:txBody>
          <a:bodyPr/>
          <a:lstStyle/>
          <a:p>
            <a:pPr eaLnBrk="1" hangingPunct="1">
              <a:defRPr/>
            </a:pPr>
            <a:r>
              <a:rPr lang="de-DE" altLang="de-DE" dirty="0">
                <a:solidFill>
                  <a:schemeClr val="accent6">
                    <a:lumMod val="75000"/>
                  </a:schemeClr>
                </a:solidFill>
              </a:rPr>
              <a:t>Der Hauptschulbildungsgang</a:t>
            </a:r>
          </a:p>
        </p:txBody>
      </p:sp>
      <p:grpSp>
        <p:nvGrpSpPr>
          <p:cNvPr id="24581" name="Gruppieren 1"/>
          <p:cNvGrpSpPr>
            <a:grpSpLocks/>
          </p:cNvGrpSpPr>
          <p:nvPr/>
        </p:nvGrpSpPr>
        <p:grpSpPr bwMode="auto">
          <a:xfrm>
            <a:off x="690563" y="1557338"/>
            <a:ext cx="3908425" cy="4740275"/>
            <a:chOff x="690563" y="1557338"/>
            <a:chExt cx="3908425" cy="4740275"/>
          </a:xfrm>
        </p:grpSpPr>
        <p:sp>
          <p:nvSpPr>
            <p:cNvPr id="11" name="Rechteck 10"/>
            <p:cNvSpPr/>
            <p:nvPr/>
          </p:nvSpPr>
          <p:spPr>
            <a:xfrm>
              <a:off x="690563" y="5949950"/>
              <a:ext cx="3908425" cy="34766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13" name="Rechteck 12"/>
            <p:cNvSpPr/>
            <p:nvPr/>
          </p:nvSpPr>
          <p:spPr bwMode="auto">
            <a:xfrm>
              <a:off x="690563" y="5535613"/>
              <a:ext cx="3908425" cy="4143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dirty="0"/>
                <a:t>Hauptschulbildungsgang</a:t>
              </a:r>
            </a:p>
          </p:txBody>
        </p:sp>
        <p:sp>
          <p:nvSpPr>
            <p:cNvPr id="14" name="Rechteck 13"/>
            <p:cNvSpPr/>
            <p:nvPr/>
          </p:nvSpPr>
          <p:spPr bwMode="auto">
            <a:xfrm>
              <a:off x="1314450" y="1557338"/>
              <a:ext cx="655638"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 und Realschule</a:t>
              </a:r>
            </a:p>
          </p:txBody>
        </p:sp>
        <p:sp>
          <p:nvSpPr>
            <p:cNvPr id="15" name="Rechteck 14"/>
            <p:cNvSpPr/>
            <p:nvPr/>
          </p:nvSpPr>
          <p:spPr bwMode="auto">
            <a:xfrm>
              <a:off x="690563" y="1557338"/>
              <a:ext cx="623887"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Hauptschule</a:t>
              </a:r>
            </a:p>
          </p:txBody>
        </p:sp>
        <p:sp>
          <p:nvSpPr>
            <p:cNvPr id="16" name="Rechteck 15"/>
            <p:cNvSpPr/>
            <p:nvPr/>
          </p:nvSpPr>
          <p:spPr bwMode="auto">
            <a:xfrm>
              <a:off x="197008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26" name="Rechteck 25"/>
            <p:cNvSpPr/>
            <p:nvPr/>
          </p:nvSpPr>
          <p:spPr bwMode="auto">
            <a:xfrm>
              <a:off x="262731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28" name="Rechteck 27"/>
            <p:cNvSpPr/>
            <p:nvPr/>
          </p:nvSpPr>
          <p:spPr bwMode="auto">
            <a:xfrm>
              <a:off x="328453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31" name="Rechteck 30"/>
            <p:cNvSpPr/>
            <p:nvPr/>
          </p:nvSpPr>
          <p:spPr bwMode="auto">
            <a:xfrm>
              <a:off x="394176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grpSp>
      <p:sp>
        <p:nvSpPr>
          <p:cNvPr id="33"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79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533400" y="838200"/>
            <a:ext cx="7772400" cy="1146175"/>
          </a:xfrm>
        </p:spPr>
        <p:txBody>
          <a:bodyPr/>
          <a:lstStyle/>
          <a:p>
            <a:pPr eaLnBrk="1" hangingPunct="1">
              <a:defRPr/>
            </a:pPr>
            <a:r>
              <a:rPr lang="de-DE" altLang="de-DE" dirty="0">
                <a:solidFill>
                  <a:schemeClr val="accent6">
                    <a:lumMod val="75000"/>
                  </a:schemeClr>
                </a:solidFill>
                <a:ea typeface="MS PGothic" pitchFamily="34" charset="-128"/>
                <a:cs typeface="Arial" charset="0"/>
              </a:rPr>
              <a:t>Der Realschulbildungsgang</a:t>
            </a:r>
          </a:p>
        </p:txBody>
      </p:sp>
      <p:sp>
        <p:nvSpPr>
          <p:cNvPr id="31" name="Rechteck 30"/>
          <p:cNvSpPr/>
          <p:nvPr/>
        </p:nvSpPr>
        <p:spPr>
          <a:xfrm>
            <a:off x="5292725" y="1341438"/>
            <a:ext cx="3527425" cy="5016500"/>
          </a:xfrm>
          <a:prstGeom prst="rect">
            <a:avLst/>
          </a:prstGeom>
        </p:spPr>
        <p:txBody>
          <a:bodyPr>
            <a:spAutoFit/>
          </a:bodyPr>
          <a:lstStyle/>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6 Jahre bis zum Realschulabschluss bzw. qualifizierenden Realschulabschluss</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erste Fremdsprache verbindlich (in der Regel Englisch)</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zweite Fremdsprache möglich ab Klasse 7</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im Anschluss Übergang in die Sekundarstufe II </a:t>
            </a:r>
            <a:br>
              <a:rPr lang="de-DE" sz="2000" dirty="0">
                <a:solidFill>
                  <a:schemeClr val="accent6">
                    <a:lumMod val="75000"/>
                  </a:schemeClr>
                </a:solidFill>
                <a:latin typeface="+mn-lt"/>
              </a:rPr>
            </a:br>
            <a:r>
              <a:rPr lang="de-DE" sz="2000" dirty="0">
                <a:solidFill>
                  <a:schemeClr val="accent6">
                    <a:lumMod val="75000"/>
                  </a:schemeClr>
                </a:solidFill>
                <a:latin typeface="+mn-lt"/>
              </a:rPr>
              <a:t>(z. B. Berufsausbildung / gymnasiale Oberstufe)</a:t>
            </a:r>
          </a:p>
        </p:txBody>
      </p:sp>
      <p:sp>
        <p:nvSpPr>
          <p:cNvPr id="33" name="Fußzeilenplatzhalter 4"/>
          <p:cNvSpPr>
            <a:spLocks noGrp="1"/>
          </p:cNvSpPr>
          <p:nvPr>
            <p:ph type="ftr" sz="quarter" idx="11"/>
          </p:nvPr>
        </p:nvSpPr>
        <p:spPr/>
        <p:txBody>
          <a:bodyPr/>
          <a:lstStyle/>
          <a:p>
            <a:pPr>
              <a:defRPr/>
            </a:pPr>
            <a:r>
              <a:rPr lang="de-DE"/>
              <a:t>Hessisches Kultusministerium</a:t>
            </a:r>
          </a:p>
        </p:txBody>
      </p:sp>
      <p:grpSp>
        <p:nvGrpSpPr>
          <p:cNvPr id="26630" name="Gruppieren 1"/>
          <p:cNvGrpSpPr>
            <a:grpSpLocks/>
          </p:cNvGrpSpPr>
          <p:nvPr/>
        </p:nvGrpSpPr>
        <p:grpSpPr bwMode="auto">
          <a:xfrm>
            <a:off x="690563" y="1557338"/>
            <a:ext cx="3908425" cy="4740275"/>
            <a:chOff x="690563" y="1557338"/>
            <a:chExt cx="3908425" cy="4740275"/>
          </a:xfrm>
        </p:grpSpPr>
        <p:sp>
          <p:nvSpPr>
            <p:cNvPr id="40" name="Rechteck 39"/>
            <p:cNvSpPr/>
            <p:nvPr/>
          </p:nvSpPr>
          <p:spPr>
            <a:xfrm>
              <a:off x="690563" y="5949950"/>
              <a:ext cx="3908425" cy="34766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41" name="Rechteck 40"/>
            <p:cNvSpPr/>
            <p:nvPr/>
          </p:nvSpPr>
          <p:spPr bwMode="auto">
            <a:xfrm>
              <a:off x="690563" y="5535613"/>
              <a:ext cx="3908425" cy="4143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dirty="0"/>
                <a:t>Realschulbildungsgang</a:t>
              </a:r>
            </a:p>
          </p:txBody>
        </p:sp>
        <p:sp>
          <p:nvSpPr>
            <p:cNvPr id="42" name="Rechteck 41"/>
            <p:cNvSpPr/>
            <p:nvPr/>
          </p:nvSpPr>
          <p:spPr bwMode="auto">
            <a:xfrm>
              <a:off x="1314450" y="1557338"/>
              <a:ext cx="655638"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Realschule</a:t>
              </a:r>
            </a:p>
          </p:txBody>
        </p:sp>
        <p:sp>
          <p:nvSpPr>
            <p:cNvPr id="43" name="Rechteck 42"/>
            <p:cNvSpPr/>
            <p:nvPr/>
          </p:nvSpPr>
          <p:spPr bwMode="auto">
            <a:xfrm>
              <a:off x="690563" y="1557338"/>
              <a:ext cx="623887"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 und Realschule</a:t>
              </a:r>
            </a:p>
          </p:txBody>
        </p:sp>
        <p:sp>
          <p:nvSpPr>
            <p:cNvPr id="44" name="Rechteck 43"/>
            <p:cNvSpPr/>
            <p:nvPr/>
          </p:nvSpPr>
          <p:spPr bwMode="auto">
            <a:xfrm>
              <a:off x="197008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45" name="Rechteck 44"/>
            <p:cNvSpPr/>
            <p:nvPr/>
          </p:nvSpPr>
          <p:spPr bwMode="auto">
            <a:xfrm>
              <a:off x="262731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46" name="Rechteck 45"/>
            <p:cNvSpPr/>
            <p:nvPr/>
          </p:nvSpPr>
          <p:spPr bwMode="auto">
            <a:xfrm>
              <a:off x="3284538" y="1557338"/>
              <a:ext cx="657225" cy="39846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47" name="Rechteck 46"/>
            <p:cNvSpPr/>
            <p:nvPr/>
          </p:nvSpPr>
          <p:spPr bwMode="auto">
            <a:xfrm>
              <a:off x="3941763" y="1557338"/>
              <a:ext cx="657225" cy="3984625"/>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24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533400" y="838200"/>
            <a:ext cx="7772400" cy="1146175"/>
          </a:xfrm>
        </p:spPr>
        <p:txBody>
          <a:bodyPr/>
          <a:lstStyle/>
          <a:p>
            <a:pPr eaLnBrk="1" hangingPunct="1">
              <a:defRPr/>
            </a:pPr>
            <a:r>
              <a:rPr lang="de-DE" altLang="de-DE" dirty="0">
                <a:solidFill>
                  <a:schemeClr val="accent6">
                    <a:lumMod val="75000"/>
                  </a:schemeClr>
                </a:solidFill>
                <a:ea typeface="MS PGothic" pitchFamily="34" charset="-128"/>
                <a:cs typeface="Arial" charset="0"/>
              </a:rPr>
              <a:t>Der gymnasiale Bildungsgang</a:t>
            </a:r>
          </a:p>
        </p:txBody>
      </p:sp>
      <p:sp>
        <p:nvSpPr>
          <p:cNvPr id="9" name="Rechteck 8"/>
          <p:cNvSpPr/>
          <p:nvPr/>
        </p:nvSpPr>
        <p:spPr>
          <a:xfrm>
            <a:off x="5292725" y="1343025"/>
            <a:ext cx="3527425" cy="5324475"/>
          </a:xfrm>
          <a:prstGeom prst="rect">
            <a:avLst/>
          </a:prstGeom>
        </p:spPr>
        <p:txBody>
          <a:bodyPr>
            <a:spAutoFit/>
          </a:bodyPr>
          <a:lstStyle/>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Der Abschluss dieses Bildungsganges wird am Ende der Sekundarstufe II erteilt (allgemeine Hochschulreife).</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erste Fremdsprache verbindlich (Englisch, Französisch oder Latein)</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zweite Fremdsprache verbindlich / dritte  Fremdsprache möglich</a:t>
            </a:r>
          </a:p>
          <a:p>
            <a:pPr marL="342900" indent="-342900" eaLnBrk="1" hangingPunct="1">
              <a:buFont typeface="Arial" panose="020B0604020202020204" pitchFamily="34" charset="0"/>
              <a:buChar char="•"/>
              <a:defRPr/>
            </a:pPr>
            <a:endParaRPr lang="de-DE" sz="2000" dirty="0">
              <a:solidFill>
                <a:schemeClr val="accent6">
                  <a:lumMod val="75000"/>
                </a:schemeClr>
              </a:solidFill>
              <a:latin typeface="+mn-lt"/>
            </a:endParaRPr>
          </a:p>
          <a:p>
            <a:pPr marL="342900" indent="-342900" eaLnBrk="1" hangingPunct="1">
              <a:buFont typeface="Arial" panose="020B0604020202020204" pitchFamily="34" charset="0"/>
              <a:buChar char="•"/>
              <a:defRPr/>
            </a:pPr>
            <a:r>
              <a:rPr lang="de-DE" sz="2000" dirty="0">
                <a:solidFill>
                  <a:schemeClr val="accent6">
                    <a:lumMod val="75000"/>
                  </a:schemeClr>
                </a:solidFill>
                <a:latin typeface="+mn-lt"/>
              </a:rPr>
              <a:t>Übergang in ein Studium / in eine Berufsausbildung möglich</a:t>
            </a:r>
            <a:endParaRPr lang="de-DE" sz="1600" dirty="0">
              <a:latin typeface="+mn-lt"/>
            </a:endParaRPr>
          </a:p>
        </p:txBody>
      </p:sp>
      <p:sp>
        <p:nvSpPr>
          <p:cNvPr id="32" name="Fußzeilenplatzhalter 4"/>
          <p:cNvSpPr>
            <a:spLocks noGrp="1"/>
          </p:cNvSpPr>
          <p:nvPr>
            <p:ph type="ftr" sz="quarter" idx="11"/>
          </p:nvPr>
        </p:nvSpPr>
        <p:spPr/>
        <p:txBody>
          <a:bodyPr/>
          <a:lstStyle/>
          <a:p>
            <a:pPr>
              <a:defRPr/>
            </a:pPr>
            <a:r>
              <a:rPr lang="de-DE" smtClean="0"/>
              <a:t>Hessisches Kultusministerium</a:t>
            </a:r>
            <a:endParaRPr lang="de-DE"/>
          </a:p>
        </p:txBody>
      </p:sp>
      <p:grpSp>
        <p:nvGrpSpPr>
          <p:cNvPr id="28678" name="Gruppieren 1"/>
          <p:cNvGrpSpPr>
            <a:grpSpLocks/>
          </p:cNvGrpSpPr>
          <p:nvPr/>
        </p:nvGrpSpPr>
        <p:grpSpPr bwMode="auto">
          <a:xfrm>
            <a:off x="655638" y="1525588"/>
            <a:ext cx="3949700" cy="4773612"/>
            <a:chOff x="655638" y="1525027"/>
            <a:chExt cx="3950174" cy="4774173"/>
          </a:xfrm>
        </p:grpSpPr>
        <p:sp>
          <p:nvSpPr>
            <p:cNvPr id="38" name="Rechteck 37"/>
            <p:cNvSpPr/>
            <p:nvPr/>
          </p:nvSpPr>
          <p:spPr>
            <a:xfrm>
              <a:off x="690567" y="5951497"/>
              <a:ext cx="3910481" cy="34770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39" name="Rechteck 38"/>
            <p:cNvSpPr/>
            <p:nvPr/>
          </p:nvSpPr>
          <p:spPr bwMode="auto">
            <a:xfrm>
              <a:off x="690567" y="5537110"/>
              <a:ext cx="3910481" cy="4143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dirty="0"/>
                <a:t>Gymnasialer</a:t>
              </a:r>
              <a:r>
                <a:rPr lang="de-DE" sz="1600" dirty="0"/>
                <a:t> </a:t>
              </a:r>
              <a:r>
                <a:rPr lang="de-DE" sz="2000" dirty="0"/>
                <a:t>Bildungsgang</a:t>
              </a:r>
              <a:endParaRPr lang="de-DE" sz="1600" dirty="0"/>
            </a:p>
          </p:txBody>
        </p:sp>
        <p:sp>
          <p:nvSpPr>
            <p:cNvPr id="40" name="Rechteck 39"/>
            <p:cNvSpPr/>
            <p:nvPr/>
          </p:nvSpPr>
          <p:spPr bwMode="auto">
            <a:xfrm>
              <a:off x="2651663" y="1525588"/>
              <a:ext cx="979200" cy="40289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41" name="Rechteck 40"/>
            <p:cNvSpPr/>
            <p:nvPr/>
          </p:nvSpPr>
          <p:spPr bwMode="auto">
            <a:xfrm>
              <a:off x="3626612" y="1525588"/>
              <a:ext cx="979200" cy="4028959"/>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44" name="Rechteck 43"/>
            <p:cNvSpPr/>
            <p:nvPr/>
          </p:nvSpPr>
          <p:spPr bwMode="auto">
            <a:xfrm>
              <a:off x="1672902" y="1527882"/>
              <a:ext cx="979200" cy="40284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1" hangingPunct="1">
                <a:defRPr/>
              </a:pPr>
              <a:r>
                <a:rPr lang="de-DE" sz="2000" dirty="0"/>
                <a:t>     Koop. Gesamtschule G8   (G9)</a:t>
              </a:r>
            </a:p>
          </p:txBody>
        </p:sp>
        <p:sp>
          <p:nvSpPr>
            <p:cNvPr id="45" name="Rechteck 44"/>
            <p:cNvSpPr/>
            <p:nvPr/>
          </p:nvSpPr>
          <p:spPr bwMode="auto">
            <a:xfrm>
              <a:off x="693989" y="1525027"/>
              <a:ext cx="979200" cy="402840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1" hangingPunct="1">
                <a:defRPr/>
              </a:pPr>
              <a:r>
                <a:rPr lang="de-DE" sz="2000" dirty="0"/>
                <a:t>               Gymnasium G8        (G9)</a:t>
              </a:r>
            </a:p>
          </p:txBody>
        </p:sp>
        <p:cxnSp>
          <p:nvCxnSpPr>
            <p:cNvPr id="6" name="Gerade Verbindung 5"/>
            <p:cNvCxnSpPr/>
            <p:nvPr/>
          </p:nvCxnSpPr>
          <p:spPr>
            <a:xfrm>
              <a:off x="655638" y="2214083"/>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3" name="Gerade Verbindung 22"/>
            <p:cNvCxnSpPr/>
            <p:nvPr/>
          </p:nvCxnSpPr>
          <p:spPr>
            <a:xfrm>
              <a:off x="1624129" y="2214083"/>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4" name="Gerade Verbindung 23"/>
            <p:cNvCxnSpPr/>
            <p:nvPr/>
          </p:nvCxnSpPr>
          <p:spPr>
            <a:xfrm>
              <a:off x="655638" y="1532965"/>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5" name="Gerade Verbindung 24"/>
            <p:cNvCxnSpPr/>
            <p:nvPr/>
          </p:nvCxnSpPr>
          <p:spPr>
            <a:xfrm>
              <a:off x="1624129" y="1532965"/>
              <a:ext cx="997070"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26" name="Gerade Verbindung 25"/>
            <p:cNvCxnSpPr/>
            <p:nvPr/>
          </p:nvCxnSpPr>
          <p:spPr>
            <a:xfrm flipH="1">
              <a:off x="1663821" y="1574245"/>
              <a:ext cx="0" cy="644601"/>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31" name="Gerade Verbindung 30"/>
            <p:cNvCxnSpPr/>
            <p:nvPr/>
          </p:nvCxnSpPr>
          <p:spPr>
            <a:xfrm flipH="1">
              <a:off x="2640251" y="1575833"/>
              <a:ext cx="0" cy="644601"/>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43" name="Gerade Verbindung 42"/>
            <p:cNvCxnSpPr/>
            <p:nvPr/>
          </p:nvCxnSpPr>
          <p:spPr>
            <a:xfrm flipH="1">
              <a:off x="693743" y="1583771"/>
              <a:ext cx="0" cy="644601"/>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grpSp>
      <p:sp>
        <p:nvSpPr>
          <p:cNvPr id="28679" name="Fußzeilenplatzhalter 4"/>
          <p:cNvSpPr txBox="1">
            <a:spLocks/>
          </p:cNvSpPr>
          <p:nvPr/>
        </p:nvSpPr>
        <p:spPr bwMode="auto">
          <a:xfrm>
            <a:off x="533400" y="2952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000"/>
              </a:lnSpc>
              <a:defRPr>
                <a:solidFill>
                  <a:srgbClr val="3333CC"/>
                </a:solidFill>
                <a:latin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lnSpc>
                <a:spcPts val="3000"/>
              </a:lnSpc>
              <a:buChar char="»"/>
              <a:defRPr>
                <a:solidFill>
                  <a:schemeClr val="tx1"/>
                </a:solidFill>
                <a:latin typeface="Arial" panose="020B0604020202020204" pitchFamily="34" charset="0"/>
              </a:defRPr>
            </a:lvl5pPr>
            <a:lvl6pPr marL="25146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6pPr>
            <a:lvl7pPr marL="29718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7pPr>
            <a:lvl8pPr marL="34290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8pPr>
            <a:lvl9pPr marL="38862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9pPr>
          </a:lstStyle>
          <a:p>
            <a:pPr eaLnBrk="1" hangingPunct="1">
              <a:lnSpc>
                <a:spcPct val="100000"/>
              </a:lnSpc>
            </a:pPr>
            <a:r>
              <a:rPr lang="de-DE" altLang="de-DE" sz="1200" b="1">
                <a:solidFill>
                  <a:srgbClr val="244894"/>
                </a:solidFill>
              </a:rPr>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13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pPr>
              <a:defRPr/>
            </a:pPr>
            <a:r>
              <a:rPr lang="de-DE" altLang="de-DE" dirty="0">
                <a:solidFill>
                  <a:schemeClr val="accent6">
                    <a:lumMod val="75000"/>
                  </a:schemeClr>
                </a:solidFill>
                <a:ea typeface="MS PGothic" pitchFamily="34" charset="-128"/>
                <a:cs typeface="Arial" charset="0"/>
              </a:rPr>
              <a:t>Inhalt</a:t>
            </a:r>
          </a:p>
        </p:txBody>
      </p:sp>
      <p:sp>
        <p:nvSpPr>
          <p:cNvPr id="5123" name="Inhaltsplatzhalter 2"/>
          <p:cNvSpPr>
            <a:spLocks noGrp="1"/>
          </p:cNvSpPr>
          <p:nvPr>
            <p:ph idx="1"/>
          </p:nvPr>
        </p:nvSpPr>
        <p:spPr/>
        <p:txBody>
          <a:bodyPr/>
          <a:lstStyle/>
          <a:p>
            <a:pPr marL="0" indent="0" eaLnBrk="1" hangingPunct="1">
              <a:lnSpc>
                <a:spcPct val="150000"/>
              </a:lnSpc>
              <a:spcAft>
                <a:spcPts val="600"/>
              </a:spcAft>
              <a:buClr>
                <a:schemeClr val="tx2"/>
              </a:buClr>
              <a:defRPr/>
            </a:pPr>
            <a:r>
              <a:rPr lang="de-DE" altLang="de-DE" sz="2000" b="1" dirty="0">
                <a:solidFill>
                  <a:schemeClr val="accent6">
                    <a:lumMod val="75000"/>
                  </a:schemeClr>
                </a:solidFill>
                <a:ea typeface="MS PGothic" pitchFamily="34" charset="-128"/>
                <a:cs typeface="Arial" charset="0"/>
              </a:rPr>
              <a:t>Sie erhalten Informationen zu folgenden Fragen:</a:t>
            </a:r>
          </a:p>
          <a:p>
            <a:pPr eaLnBrk="1" hangingPunct="1">
              <a:lnSpc>
                <a:spcPct val="150000"/>
              </a:lnSpc>
              <a:spcAft>
                <a:spcPts val="600"/>
              </a:spcAft>
              <a:buClr>
                <a:schemeClr val="accent6">
                  <a:lumMod val="75000"/>
                </a:schemeClr>
              </a:buClr>
              <a:buFont typeface="Arial" panose="020B0604020202020204" pitchFamily="34" charset="0"/>
              <a:buChar char="•"/>
              <a:defRPr/>
            </a:pPr>
            <a:r>
              <a:rPr lang="de-DE" altLang="de-DE" sz="2000" dirty="0">
                <a:solidFill>
                  <a:schemeClr val="accent6">
                    <a:lumMod val="75000"/>
                  </a:schemeClr>
                </a:solidFill>
                <a:ea typeface="MS PGothic" pitchFamily="34" charset="-128"/>
                <a:cs typeface="Arial" charset="0"/>
              </a:rPr>
              <a:t>Welche Rechte haben Sie als Eltern bei der Wahl des weiterführenden Bildungsganges?</a:t>
            </a:r>
          </a:p>
          <a:p>
            <a:pPr eaLnBrk="1" hangingPunct="1">
              <a:lnSpc>
                <a:spcPct val="150000"/>
              </a:lnSpc>
              <a:spcAft>
                <a:spcPts val="600"/>
              </a:spcAft>
              <a:buClr>
                <a:schemeClr val="accent6">
                  <a:lumMod val="75000"/>
                </a:schemeClr>
              </a:buClr>
              <a:buFont typeface="Arial" panose="020B0604020202020204" pitchFamily="34" charset="0"/>
              <a:buChar char="•"/>
              <a:defRPr/>
            </a:pPr>
            <a:r>
              <a:rPr lang="de-DE" altLang="de-DE" sz="2000" dirty="0">
                <a:solidFill>
                  <a:schemeClr val="accent6">
                    <a:lumMod val="75000"/>
                  </a:schemeClr>
                </a:solidFill>
                <a:ea typeface="MS PGothic" pitchFamily="34" charset="-128"/>
                <a:cs typeface="Arial" charset="0"/>
              </a:rPr>
              <a:t>Wie  ist das Verfahren für die Wahl des weiterführenden Bildungsganges ausgestaltet?</a:t>
            </a:r>
          </a:p>
          <a:p>
            <a:pPr eaLnBrk="1" hangingPunct="1">
              <a:lnSpc>
                <a:spcPct val="150000"/>
              </a:lnSpc>
              <a:spcAft>
                <a:spcPts val="600"/>
              </a:spcAft>
              <a:buClr>
                <a:schemeClr val="accent6">
                  <a:lumMod val="75000"/>
                </a:schemeClr>
              </a:buClr>
              <a:buFont typeface="Arial" panose="020B0604020202020204" pitchFamily="34" charset="0"/>
              <a:buChar char="•"/>
              <a:defRPr/>
            </a:pPr>
            <a:r>
              <a:rPr lang="de-DE" altLang="de-DE" sz="2000" dirty="0">
                <a:solidFill>
                  <a:schemeClr val="accent6">
                    <a:lumMod val="75000"/>
                  </a:schemeClr>
                </a:solidFill>
                <a:ea typeface="MS PGothic" pitchFamily="34" charset="-128"/>
                <a:cs typeface="Arial" charset="0"/>
              </a:rPr>
              <a:t>Welche Besonderheiten haben die Bildungsgänge und Schulformen der weiterführenden Schulen?</a:t>
            </a:r>
          </a:p>
        </p:txBody>
      </p:sp>
      <p:sp>
        <p:nvSpPr>
          <p:cNvPr id="6"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95"/>
    </mc:Choice>
    <mc:Fallback xmlns="">
      <p:transition spd="slow" advTm="2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531813" y="838200"/>
            <a:ext cx="7772400" cy="1144588"/>
          </a:xfrm>
        </p:spPr>
        <p:txBody>
          <a:bodyPr/>
          <a:lstStyle/>
          <a:p>
            <a:pPr eaLnBrk="1" hangingPunct="1">
              <a:defRPr/>
            </a:pPr>
            <a:r>
              <a:rPr lang="de-DE" altLang="de-DE" dirty="0">
                <a:solidFill>
                  <a:schemeClr val="accent6">
                    <a:lumMod val="75000"/>
                  </a:schemeClr>
                </a:solidFill>
                <a:ea typeface="MS PGothic" pitchFamily="34" charset="-128"/>
                <a:cs typeface="Arial" charset="0"/>
              </a:rPr>
              <a:t>Wie geht es weiter nach der Grundschule?</a:t>
            </a:r>
          </a:p>
        </p:txBody>
      </p:sp>
      <p:sp>
        <p:nvSpPr>
          <p:cNvPr id="6147" name="Inhaltsplatzhalter 2"/>
          <p:cNvSpPr>
            <a:spLocks noGrp="1"/>
          </p:cNvSpPr>
          <p:nvPr>
            <p:ph idx="1"/>
          </p:nvPr>
        </p:nvSpPr>
        <p:spPr>
          <a:xfrm>
            <a:off x="531813" y="1979613"/>
            <a:ext cx="7772400" cy="4114800"/>
          </a:xfrm>
        </p:spPr>
        <p:txBody>
          <a:bodyPr/>
          <a:lstStyle/>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cs typeface="Arial" charset="0"/>
              </a:rPr>
              <a:t>Auf den Bildungsgang der Grundschule bauen die drei </a:t>
            </a:r>
          </a:p>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cs typeface="Arial" charset="0"/>
              </a:rPr>
              <a:t>Bildungsgänge der Sekundarstufe I (Mittelstufe) auf.</a:t>
            </a:r>
          </a:p>
          <a:p>
            <a:pPr marL="0" indent="0" algn="ctr" eaLnBrk="1" hangingPunct="1">
              <a:lnSpc>
                <a:spcPts val="2600"/>
              </a:lnSpc>
              <a:spcAft>
                <a:spcPts val="600"/>
              </a:spcAft>
              <a:buClr>
                <a:schemeClr val="tx2"/>
              </a:buClr>
              <a:defRPr/>
            </a:pPr>
            <a:endParaRPr lang="de-DE" altLang="de-DE" sz="2000" dirty="0">
              <a:cs typeface="Arial" charset="0"/>
            </a:endParaRPr>
          </a:p>
          <a:p>
            <a:pPr marL="0" indent="0" algn="ctr" eaLnBrk="1" hangingPunct="1">
              <a:lnSpc>
                <a:spcPts val="2600"/>
              </a:lnSpc>
              <a:spcAft>
                <a:spcPts val="600"/>
              </a:spcAft>
              <a:buClr>
                <a:schemeClr val="tx2"/>
              </a:buClr>
              <a:defRPr/>
            </a:pPr>
            <a:endParaRPr lang="de-DE" altLang="de-DE" sz="2000" dirty="0">
              <a:cs typeface="Arial" charset="0"/>
            </a:endParaRPr>
          </a:p>
          <a:p>
            <a:pPr marL="0" indent="0" algn="ctr" eaLnBrk="1" hangingPunct="1">
              <a:lnSpc>
                <a:spcPts val="2600"/>
              </a:lnSpc>
              <a:spcAft>
                <a:spcPts val="600"/>
              </a:spcAft>
              <a:buClr>
                <a:schemeClr val="tx2"/>
              </a:buClr>
              <a:defRPr/>
            </a:pPr>
            <a:endParaRPr lang="de-DE" altLang="de-DE" sz="2000" b="1" dirty="0">
              <a:cs typeface="Arial" charset="0"/>
            </a:endParaRPr>
          </a:p>
          <a:p>
            <a:pPr marL="0" indent="0" algn="ctr" eaLnBrk="1" hangingPunct="1">
              <a:lnSpc>
                <a:spcPts val="2600"/>
              </a:lnSpc>
              <a:spcAft>
                <a:spcPts val="600"/>
              </a:spcAft>
              <a:buClr>
                <a:schemeClr val="tx2"/>
              </a:buClr>
              <a:defRPr/>
            </a:pPr>
            <a:endParaRPr lang="de-DE" altLang="de-DE" sz="2000" b="1" dirty="0">
              <a:cs typeface="Arial" charset="0"/>
            </a:endParaRPr>
          </a:p>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rPr>
              <a:t>Nach der Jahrgangsstufe 4 wechselt Ihr Kind nun in eine</a:t>
            </a:r>
          </a:p>
          <a:p>
            <a:pPr marL="0" indent="0" algn="ctr" eaLnBrk="1" hangingPunct="1">
              <a:lnSpc>
                <a:spcPts val="2600"/>
              </a:lnSpc>
              <a:spcAft>
                <a:spcPts val="600"/>
              </a:spcAft>
              <a:buClr>
                <a:schemeClr val="tx2"/>
              </a:buClr>
              <a:defRPr/>
            </a:pPr>
            <a:r>
              <a:rPr lang="de-DE" altLang="de-DE" sz="2000" dirty="0">
                <a:solidFill>
                  <a:schemeClr val="accent6">
                    <a:lumMod val="75000"/>
                  </a:schemeClr>
                </a:solidFill>
                <a:ea typeface="MS PGothic" pitchFamily="34" charset="-128"/>
              </a:rPr>
              <a:t> weiterführende Schule.</a:t>
            </a:r>
          </a:p>
        </p:txBody>
      </p:sp>
      <p:sp>
        <p:nvSpPr>
          <p:cNvPr id="7" name="Fußzeilenplatzhalter 4"/>
          <p:cNvSpPr>
            <a:spLocks noGrp="1"/>
          </p:cNvSpPr>
          <p:nvPr>
            <p:ph type="ftr" sz="quarter" idx="11"/>
          </p:nvPr>
        </p:nvSpPr>
        <p:spPr/>
        <p:txBody>
          <a:bodyPr/>
          <a:lstStyle/>
          <a:p>
            <a:pPr>
              <a:defRPr/>
            </a:pPr>
            <a:r>
              <a:rPr lang="de-DE"/>
              <a:t>Hessisches Kultusministerium</a:t>
            </a:r>
          </a:p>
        </p:txBody>
      </p:sp>
      <p:graphicFrame>
        <p:nvGraphicFramePr>
          <p:cNvPr id="2" name="Tabelle 1"/>
          <p:cNvGraphicFramePr>
            <a:graphicFrameLocks noGrp="1"/>
          </p:cNvGraphicFramePr>
          <p:nvPr/>
        </p:nvGraphicFramePr>
        <p:xfrm>
          <a:off x="900113" y="2932113"/>
          <a:ext cx="7200900" cy="1296987"/>
        </p:xfrm>
        <a:graphic>
          <a:graphicData uri="http://schemas.openxmlformats.org/drawingml/2006/table">
            <a:tbl>
              <a:tblPr firstRow="1" bandRow="1">
                <a:tableStyleId>{5C22544A-7EE6-4342-B048-85BDC9FD1C3A}</a:tableStyleId>
              </a:tblPr>
              <a:tblGrid>
                <a:gridCol w="2568434">
                  <a:extLst>
                    <a:ext uri="{9D8B030D-6E8A-4147-A177-3AD203B41FA5}">
                      <a16:colId xmlns:a16="http://schemas.microsoft.com/office/drawing/2014/main" val="20000"/>
                    </a:ext>
                  </a:extLst>
                </a:gridCol>
                <a:gridCol w="2399597">
                  <a:extLst>
                    <a:ext uri="{9D8B030D-6E8A-4147-A177-3AD203B41FA5}">
                      <a16:colId xmlns:a16="http://schemas.microsoft.com/office/drawing/2014/main" val="20001"/>
                    </a:ext>
                  </a:extLst>
                </a:gridCol>
                <a:gridCol w="2232869">
                  <a:extLst>
                    <a:ext uri="{9D8B030D-6E8A-4147-A177-3AD203B41FA5}">
                      <a16:colId xmlns:a16="http://schemas.microsoft.com/office/drawing/2014/main" val="20002"/>
                    </a:ext>
                  </a:extLst>
                </a:gridCol>
              </a:tblGrid>
              <a:tr h="1296987">
                <a:tc>
                  <a:txBody>
                    <a:bodyPr/>
                    <a:lstStyle/>
                    <a:p>
                      <a:pPr algn="ctr"/>
                      <a:endParaRPr lang="de-DE" sz="2000" kern="1200" dirty="0">
                        <a:solidFill>
                          <a:schemeClr val="bg1"/>
                        </a:solidFill>
                        <a:latin typeface="+mn-lt"/>
                        <a:ea typeface="+mn-ea"/>
                        <a:cs typeface="+mn-cs"/>
                      </a:endParaRPr>
                    </a:p>
                    <a:p>
                      <a:pPr algn="ctr"/>
                      <a:r>
                        <a:rPr lang="de-DE" sz="2000" kern="1200" dirty="0">
                          <a:solidFill>
                            <a:schemeClr val="bg1"/>
                          </a:solidFill>
                          <a:latin typeface="+mn-lt"/>
                          <a:ea typeface="+mn-ea"/>
                          <a:cs typeface="+mn-cs"/>
                        </a:rPr>
                        <a:t>Hauptschul-</a:t>
                      </a:r>
                    </a:p>
                    <a:p>
                      <a:pPr algn="ctr"/>
                      <a:r>
                        <a:rPr lang="de-DE" sz="2000" kern="1200" dirty="0">
                          <a:solidFill>
                            <a:schemeClr val="bg1"/>
                          </a:solidFill>
                          <a:latin typeface="+mn-lt"/>
                          <a:ea typeface="+mn-ea"/>
                          <a:cs typeface="+mn-cs"/>
                        </a:rPr>
                        <a:t>bildungsgang</a:t>
                      </a:r>
                    </a:p>
                  </a:txBody>
                  <a:tcPr marL="91445" marR="91445" marT="45762" marB="45762">
                    <a:solidFill>
                      <a:schemeClr val="accent6">
                        <a:lumMod val="75000"/>
                        <a:alpha val="75000"/>
                      </a:schemeClr>
                    </a:solidFill>
                  </a:tcPr>
                </a:tc>
                <a:tc>
                  <a:txBody>
                    <a:bodyPr/>
                    <a:lstStyle/>
                    <a:p>
                      <a:pPr algn="ctr"/>
                      <a:endParaRPr lang="de-DE" sz="2000" b="1" kern="1200" dirty="0">
                        <a:solidFill>
                          <a:schemeClr val="bg1"/>
                        </a:solidFill>
                        <a:latin typeface="+mn-lt"/>
                        <a:ea typeface="+mn-ea"/>
                        <a:cs typeface="+mn-cs"/>
                      </a:endParaRPr>
                    </a:p>
                    <a:p>
                      <a:pPr algn="ctr"/>
                      <a:r>
                        <a:rPr lang="de-DE" sz="2000" b="1" kern="1200" dirty="0">
                          <a:solidFill>
                            <a:schemeClr val="bg1"/>
                          </a:solidFill>
                          <a:latin typeface="+mn-lt"/>
                          <a:ea typeface="+mn-ea"/>
                          <a:cs typeface="+mn-cs"/>
                        </a:rPr>
                        <a:t>Realschul-</a:t>
                      </a:r>
                    </a:p>
                    <a:p>
                      <a:pPr algn="ctr"/>
                      <a:r>
                        <a:rPr lang="de-DE" sz="2000" b="1" kern="1200" dirty="0">
                          <a:solidFill>
                            <a:schemeClr val="bg1"/>
                          </a:solidFill>
                          <a:latin typeface="+mn-lt"/>
                          <a:ea typeface="+mn-ea"/>
                          <a:cs typeface="+mn-cs"/>
                        </a:rPr>
                        <a:t>bildungsgang</a:t>
                      </a:r>
                    </a:p>
                  </a:txBody>
                  <a:tcPr marL="91445" marR="91445" marT="45762" marB="45762">
                    <a:solidFill>
                      <a:schemeClr val="accent6">
                        <a:lumMod val="75000"/>
                        <a:alpha val="50000"/>
                      </a:schemeClr>
                    </a:solidFill>
                  </a:tcPr>
                </a:tc>
                <a:tc>
                  <a:txBody>
                    <a:bodyPr/>
                    <a:lstStyle/>
                    <a:p>
                      <a:pPr algn="ctr"/>
                      <a:endParaRPr lang="de-DE" sz="2000" b="1" kern="1200" dirty="0">
                        <a:solidFill>
                          <a:schemeClr val="bg1"/>
                        </a:solidFill>
                        <a:latin typeface="+mn-lt"/>
                        <a:ea typeface="+mn-ea"/>
                        <a:cs typeface="+mn-cs"/>
                      </a:endParaRPr>
                    </a:p>
                    <a:p>
                      <a:pPr algn="ctr"/>
                      <a:r>
                        <a:rPr lang="de-DE" sz="2000" b="1" kern="1200" dirty="0">
                          <a:solidFill>
                            <a:schemeClr val="bg1"/>
                          </a:solidFill>
                          <a:latin typeface="+mn-lt"/>
                          <a:ea typeface="+mn-ea"/>
                          <a:cs typeface="+mn-cs"/>
                        </a:rPr>
                        <a:t>Gymnasialer</a:t>
                      </a:r>
                    </a:p>
                    <a:p>
                      <a:pPr algn="ctr"/>
                      <a:r>
                        <a:rPr lang="de-DE" sz="2000" b="1" kern="1200" dirty="0">
                          <a:solidFill>
                            <a:schemeClr val="bg1"/>
                          </a:solidFill>
                          <a:latin typeface="+mn-lt"/>
                          <a:ea typeface="+mn-ea"/>
                          <a:cs typeface="+mn-cs"/>
                        </a:rPr>
                        <a:t>Bildungsgang</a:t>
                      </a:r>
                    </a:p>
                  </a:txBody>
                  <a:tcPr marL="91445" marR="91445" marT="45762" marB="45762">
                    <a:solidFill>
                      <a:schemeClr val="accent6">
                        <a:lumMod val="75000"/>
                        <a:alpha val="75000"/>
                      </a:schemeClr>
                    </a:solidFill>
                  </a:tcPr>
                </a:tc>
                <a:extLst>
                  <a:ext uri="{0D108BD9-81ED-4DB2-BD59-A6C34878D82A}">
                    <a16:rowId xmlns:a16="http://schemas.microsoft.com/office/drawing/2014/main" val="10000"/>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98"/>
    </mc:Choice>
    <mc:Fallback xmlns="">
      <p:transition spd="slow" advTm="3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Inhaltsplatzhalter 2"/>
          <p:cNvSpPr>
            <a:spLocks noGrp="1"/>
          </p:cNvSpPr>
          <p:nvPr>
            <p:ph idx="1"/>
          </p:nvPr>
        </p:nvSpPr>
        <p:spPr>
          <a:xfrm>
            <a:off x="533400" y="1773238"/>
            <a:ext cx="7772400" cy="4321175"/>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Sie entscheiden als Eltern am Ende der Grundschulzeit (im 2. Halbjahr der Jahrgangsstufe 4) darüber, welchen Bildungsgang der weiterführenden Schule Sie für Ihr Kind wählen.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Sie können darüber hinaus auch Wahlwünsche für Schulformen und auch für bestimmte Schulen angeben.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Ein gesetzlicher Anspruch kann aber nur für den gewünschten Bildungsgang garantiert werden.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Es wird zwar versucht, so viele Wahlwünsche wie möglich auch für die Schulformen und die konkret gewünschte Schule zu erfüllen, dies kann allerdings nicht in allen Fällen gelingen.</a:t>
            </a:r>
          </a:p>
          <a:p>
            <a:pPr marL="285750" indent="-285750" eaLnBrk="1" hangingPunct="1">
              <a:spcAft>
                <a:spcPts val="1000"/>
              </a:spcAft>
              <a:buFontTx/>
              <a:buChar char="•"/>
              <a:defRPr/>
            </a:pPr>
            <a:endParaRPr lang="de-DE" altLang="de-DE" sz="2000" dirty="0">
              <a:cs typeface="Arial" charset="0"/>
            </a:endParaRPr>
          </a:p>
          <a:p>
            <a:pPr marL="285750" indent="-285750" eaLnBrk="1" hangingPunct="1">
              <a:spcAft>
                <a:spcPts val="1000"/>
              </a:spcAft>
              <a:buFontTx/>
              <a:buChar char="•"/>
              <a:defRPr/>
            </a:pP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endParaRPr lang="de-DE" altLang="de-DE" sz="2000" dirty="0">
              <a:solidFill>
                <a:schemeClr val="accent6">
                  <a:lumMod val="75000"/>
                </a:schemeClr>
              </a:solidFill>
              <a:cs typeface="Arial" charset="0"/>
            </a:endParaRPr>
          </a:p>
          <a:p>
            <a:pPr marL="0" indent="0" eaLnBrk="1" hangingPunct="1">
              <a:spcAft>
                <a:spcPts val="1000"/>
              </a:spcAft>
              <a:defRPr/>
            </a:pPr>
            <a:endParaRPr lang="de-DE" altLang="de-DE" dirty="0">
              <a:cs typeface="Arial" charset="0"/>
            </a:endParaRPr>
          </a:p>
          <a:p>
            <a:pPr marL="285750" indent="-285750" eaLnBrk="1" hangingPunct="1">
              <a:spcAft>
                <a:spcPts val="1000"/>
              </a:spcAft>
              <a:buFontTx/>
              <a:buChar char="•"/>
              <a:defRPr/>
            </a:pPr>
            <a:endParaRPr lang="de-DE" altLang="de-DE" sz="2000" dirty="0">
              <a:cs typeface="Arial" charset="0"/>
            </a:endParaRPr>
          </a:p>
          <a:p>
            <a:pPr marL="285750" indent="-285750" eaLnBrk="1" hangingPunct="1">
              <a:spcAft>
                <a:spcPts val="1000"/>
              </a:spcAft>
              <a:buFontTx/>
              <a:buChar char="•"/>
              <a:defRPr/>
            </a:pPr>
            <a:endParaRPr lang="de-DE" altLang="de-DE" sz="2000" dirty="0">
              <a:cs typeface="Arial" charset="0"/>
            </a:endParaRPr>
          </a:p>
        </p:txBody>
      </p:sp>
      <p:sp>
        <p:nvSpPr>
          <p:cNvPr id="7172"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Die Entscheidung für einen Bildungsgang der weiterführenden Schulen</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76"/>
    </mc:Choice>
    <mc:Fallback xmlns="">
      <p:transition spd="slow" advTm="3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Inhaltsplatzhalter 2"/>
          <p:cNvSpPr>
            <a:spLocks noGrp="1"/>
          </p:cNvSpPr>
          <p:nvPr>
            <p:ph idx="1"/>
          </p:nvPr>
        </p:nvSpPr>
        <p:spPr>
          <a:xfrm>
            <a:off x="533400" y="1979613"/>
            <a:ext cx="7772400" cy="4114800"/>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Spätestens bis zum 25. Februar erhalten Sie von der Grund-schule die Einladung zu einem persönlichen Beratungsgespräch.</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Bei diesem Beratungsgespräch wird Ihnen auch das Anmelde-formular für die weiterführenden Schulen ausgehändigt. </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Auf diesem Formular wählen Sie einen der drei Bildungsgänge für Ihr Kind aus.</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Außerdem tragen Sie auf dem Formular ein, welche Schulform und welche Schule Sie für Ihr Kind vorrangig wünschen.</a:t>
            </a:r>
          </a:p>
          <a:p>
            <a:pPr marL="285750" indent="-285750" eaLnBrk="1" hangingPunct="1">
              <a:spcAft>
                <a:spcPts val="1000"/>
              </a:spcAft>
              <a:buFontTx/>
              <a:buChar char="•"/>
              <a:defRPr/>
            </a:pPr>
            <a:endParaRPr lang="de-DE" altLang="de-DE" sz="2000" dirty="0">
              <a:cs typeface="Arial" charset="0"/>
            </a:endParaRPr>
          </a:p>
        </p:txBody>
      </p:sp>
      <p:sp>
        <p:nvSpPr>
          <p:cNvPr id="8196"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Welche Unterstützung bekommen Eltern bei der Entscheidung von der Schule? </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92"/>
    </mc:Choice>
    <mc:Fallback xmlns="">
      <p:transition spd="slow" advTm="4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2"/>
          <p:cNvSpPr>
            <a:spLocks noGrp="1"/>
          </p:cNvSpPr>
          <p:nvPr>
            <p:ph idx="1"/>
          </p:nvPr>
        </p:nvSpPr>
        <p:spPr>
          <a:xfrm>
            <a:off x="533400" y="1979613"/>
            <a:ext cx="7772400" cy="4114800"/>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In diesem Fall werden Sie von der Schule zeitnah schriftlich informiert.</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Die Begründung wird Ihnen schriftlich erläutert.</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Außerdem erhalten Sie ein Angebot für ein weiteres Beratungs-gespräch in der Schule.</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Wenn Sie an Ihrer Wahl des Bildungsganges festhalten wollen, teilen Sie dies der Grundschule bis zum 5. April schriftlich mit.</a:t>
            </a:r>
          </a:p>
          <a:p>
            <a:pPr eaLnBrk="1" hangingPunct="1">
              <a:spcAft>
                <a:spcPts val="1000"/>
              </a:spcAft>
              <a:buFont typeface="Arial" panose="020B0604020202020204" pitchFamily="34" charset="0"/>
              <a:buChar char="•"/>
              <a:defRPr/>
            </a:pPr>
            <a:r>
              <a:rPr lang="de-DE" altLang="de-DE" sz="2000" dirty="0">
                <a:solidFill>
                  <a:schemeClr val="accent6">
                    <a:lumMod val="75000"/>
                  </a:schemeClr>
                </a:solidFill>
                <a:cs typeface="Arial" charset="0"/>
              </a:rPr>
              <a:t>Die Entscheidung über den Bildungsgang treffen und </a:t>
            </a:r>
            <a:r>
              <a:rPr lang="de-DE" altLang="de-DE" sz="2000" dirty="0" err="1">
                <a:solidFill>
                  <a:schemeClr val="accent6">
                    <a:lumMod val="75000"/>
                  </a:schemeClr>
                </a:solidFill>
                <a:cs typeface="Arial" charset="0"/>
              </a:rPr>
              <a:t>ver</a:t>
            </a:r>
            <a:r>
              <a:rPr lang="de-DE" altLang="de-DE" sz="2000" dirty="0">
                <a:solidFill>
                  <a:schemeClr val="accent6">
                    <a:lumMod val="75000"/>
                  </a:schemeClr>
                </a:solidFill>
                <a:cs typeface="Arial" charset="0"/>
              </a:rPr>
              <a:t>-antworten letztlich Sie als Eltern.</a:t>
            </a:r>
          </a:p>
          <a:p>
            <a:pPr marL="285750" indent="-285750" eaLnBrk="1" hangingPunct="1">
              <a:spcAft>
                <a:spcPts val="1000"/>
              </a:spcAft>
              <a:buFontTx/>
              <a:buChar char="•"/>
              <a:defRPr/>
            </a:pPr>
            <a:endParaRPr lang="de-DE" altLang="de-DE" sz="2000" dirty="0">
              <a:cs typeface="Arial" charset="0"/>
            </a:endParaRPr>
          </a:p>
        </p:txBody>
      </p:sp>
      <p:sp>
        <p:nvSpPr>
          <p:cNvPr id="9220"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Was geschieht, wenn Eltern einen Bildungsgang wählen, der von der Schule nicht empfohlen wird?</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73"/>
    </mc:Choice>
    <mc:Fallback xmlns="">
      <p:transition spd="slow" advTm="3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nhaltsplatzhalter 2"/>
          <p:cNvSpPr>
            <a:spLocks noGrp="1"/>
          </p:cNvSpPr>
          <p:nvPr>
            <p:ph idx="1"/>
          </p:nvPr>
        </p:nvSpPr>
        <p:spPr>
          <a:xfrm>
            <a:off x="533400" y="1979613"/>
            <a:ext cx="7772400" cy="4114800"/>
          </a:xfrm>
        </p:spPr>
        <p:txBody>
          <a:bodyPr/>
          <a:lstStyle/>
          <a:p>
            <a:pPr marL="285750" indent="-285750" eaLnBrk="1" hangingPunct="1">
              <a:spcAft>
                <a:spcPts val="1000"/>
              </a:spcAft>
              <a:buFontTx/>
              <a:buChar char="•"/>
              <a:defRPr/>
            </a:pPr>
            <a:r>
              <a:rPr lang="de-DE" altLang="de-DE" sz="2000" dirty="0">
                <a:solidFill>
                  <a:schemeClr val="accent6">
                    <a:lumMod val="75000"/>
                  </a:schemeClr>
                </a:solidFill>
                <a:cs typeface="Arial" charset="0"/>
              </a:rPr>
              <a:t>Alle drei Bildungsgänge der weiterführenden Schulen haben einen gemeinsamen Kernbereich an Fächern.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Sie unterscheiden sich jedoch deutlich in ihren Anforderungen.</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Jedem Kind sollte der Besuch des Bildungsganges ermöglicht werden, der seinem bisherigen Leistungsstand, seiner Lern-entwicklung und seiner Arbeitshaltung am besten entspricht.</a:t>
            </a:r>
          </a:p>
          <a:p>
            <a:pPr marL="285750" indent="-285750" eaLnBrk="1" hangingPunct="1">
              <a:spcAft>
                <a:spcPts val="1000"/>
              </a:spcAft>
              <a:buFontTx/>
              <a:buChar char="•"/>
              <a:defRPr/>
            </a:pPr>
            <a:r>
              <a:rPr lang="de-DE" altLang="de-DE" sz="2000" dirty="0">
                <a:solidFill>
                  <a:schemeClr val="accent6">
                    <a:lumMod val="75000"/>
                  </a:schemeClr>
                </a:solidFill>
                <a:cs typeface="Arial" charset="0"/>
              </a:rPr>
              <a:t>Deshalb hat die Grundschule die Aufgabe, dazu am Ende der Jahrgangsstufe 4 eine fachliche Aussage zu treffen und Sie als Eltern entsprechend zu beraten.</a:t>
            </a:r>
            <a:endParaRPr lang="de-DE" altLang="de-DE" dirty="0">
              <a:solidFill>
                <a:schemeClr val="accent6">
                  <a:lumMod val="75000"/>
                </a:schemeClr>
              </a:solidFill>
              <a:cs typeface="Arial" charset="0"/>
            </a:endParaRPr>
          </a:p>
        </p:txBody>
      </p:sp>
      <p:sp>
        <p:nvSpPr>
          <p:cNvPr id="10244"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Warum gibt die Grundschule überhaupt eine Empfehlung ab, wenn die Entscheidung über den Bildungsgang bei den Eltern liegt?</a:t>
            </a:r>
          </a:p>
          <a:p>
            <a:pPr algn="ctr" eaLnBrk="1" hangingPunct="1">
              <a:lnSpc>
                <a:spcPct val="100000"/>
              </a:lnSpc>
              <a:defRPr/>
            </a:pPr>
            <a:endParaRPr lang="de-DE" altLang="de-DE" b="1" dirty="0">
              <a:solidFill>
                <a:srgbClr val="153674"/>
              </a:solidFill>
              <a:ea typeface="MS PGothic" pitchFamily="34" charset="-128"/>
              <a:cs typeface="Arial" charset="0"/>
            </a:endParaRP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994"/>
    </mc:Choice>
    <mc:Fallback xmlns="">
      <p:transition spd="slow" advTm="4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Inhaltsplatzhalter 2"/>
          <p:cNvSpPr>
            <a:spLocks noGrp="1"/>
          </p:cNvSpPr>
          <p:nvPr>
            <p:ph idx="1"/>
          </p:nvPr>
        </p:nvSpPr>
        <p:spPr>
          <a:xfrm>
            <a:off x="533400" y="1557338"/>
            <a:ext cx="7772400" cy="4751387"/>
          </a:xfrm>
        </p:spPr>
        <p:txBody>
          <a:bodyPr/>
          <a:lstStyle/>
          <a:p>
            <a:pPr marL="285750" indent="-285750" eaLnBrk="1" hangingPunct="1">
              <a:spcAft>
                <a:spcPts val="1000"/>
              </a:spcAft>
              <a:buFontTx/>
              <a:buChar char="•"/>
              <a:defRPr/>
            </a:pPr>
            <a:r>
              <a:rPr lang="de-DE" altLang="de-DE" sz="2000" dirty="0">
                <a:solidFill>
                  <a:schemeClr val="accent6">
                    <a:lumMod val="75000"/>
                  </a:schemeClr>
                </a:solidFill>
              </a:rPr>
              <a:t>Die Grundschullehrkräfte können den b</a:t>
            </a:r>
            <a:r>
              <a:rPr lang="de-DE" altLang="de-DE" sz="2000" dirty="0">
                <a:solidFill>
                  <a:schemeClr val="accent6">
                    <a:lumMod val="75000"/>
                  </a:schemeClr>
                </a:solidFill>
                <a:cs typeface="Arial" charset="0"/>
              </a:rPr>
              <a:t>isherigen Leistungsstand, die Lernentwicklung und die Arbeitshaltung eines Kindes </a:t>
            </a:r>
            <a:r>
              <a:rPr lang="de-DE" altLang="de-DE" sz="2000" dirty="0">
                <a:solidFill>
                  <a:schemeClr val="accent6">
                    <a:lumMod val="75000"/>
                  </a:schemeClr>
                </a:solidFill>
              </a:rPr>
              <a:t>aufgrund ihrer täglichen Unterrichtspraxis gut beurteilen.</a:t>
            </a: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r>
              <a:rPr lang="de-DE" altLang="de-DE" sz="2000" dirty="0">
                <a:solidFill>
                  <a:schemeClr val="accent6">
                    <a:lumMod val="75000"/>
                  </a:schemeClr>
                </a:solidFill>
              </a:rPr>
              <a:t>Außerdem kennen sie die unterschiedlichen Anforderungen der drei Bildungsgänge der weiterführenden Schulen.</a:t>
            </a: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r>
              <a:rPr lang="de-DE" altLang="de-DE" sz="2000" dirty="0">
                <a:solidFill>
                  <a:schemeClr val="accent6">
                    <a:lumMod val="75000"/>
                  </a:schemeClr>
                </a:solidFill>
              </a:rPr>
              <a:t>Sie können deshalb gut einschätzen, ob ein Kind in einem bestimmten Bildungsgang voraussichtlich erfolgreich mitarbeiten kann.</a:t>
            </a:r>
          </a:p>
          <a:p>
            <a:pPr marL="285750" indent="-285750" eaLnBrk="1" hangingPunct="1">
              <a:spcAft>
                <a:spcPts val="1000"/>
              </a:spcAft>
              <a:buFontTx/>
              <a:buChar char="•"/>
              <a:defRPr/>
            </a:pPr>
            <a:r>
              <a:rPr lang="de-DE" altLang="de-DE" sz="2000" dirty="0">
                <a:solidFill>
                  <a:schemeClr val="accent6">
                    <a:lumMod val="75000"/>
                  </a:schemeClr>
                </a:solidFill>
              </a:rPr>
              <a:t>In der Rückschau auf schulische Laufbahnen von Jugendlichen zeigt sich, dass die Grundschulempfehlungen sehr zutreffend sind.</a:t>
            </a:r>
            <a:endParaRPr lang="de-DE" altLang="de-DE" sz="2000" dirty="0">
              <a:solidFill>
                <a:schemeClr val="accent6">
                  <a:lumMod val="75000"/>
                </a:schemeClr>
              </a:solidFill>
              <a:cs typeface="Arial" charset="0"/>
            </a:endParaRPr>
          </a:p>
          <a:p>
            <a:pPr marL="285750" indent="-285750" eaLnBrk="1" hangingPunct="1">
              <a:spcAft>
                <a:spcPts val="1000"/>
              </a:spcAft>
              <a:buFontTx/>
              <a:buChar char="•"/>
              <a:defRPr/>
            </a:pPr>
            <a:endParaRPr lang="de-DE" altLang="de-DE" sz="2000" dirty="0">
              <a:solidFill>
                <a:schemeClr val="accent6">
                  <a:lumMod val="75000"/>
                </a:schemeClr>
              </a:solidFill>
              <a:cs typeface="Arial" charset="0"/>
            </a:endParaRPr>
          </a:p>
        </p:txBody>
      </p:sp>
      <p:sp>
        <p:nvSpPr>
          <p:cNvPr id="11268" name="Rectangle 2"/>
          <p:cNvSpPr txBox="1">
            <a:spLocks noChangeArrowheads="1"/>
          </p:cNvSpPr>
          <p:nvPr/>
        </p:nvSpPr>
        <p:spPr bwMode="auto">
          <a:xfrm>
            <a:off x="533400" y="838200"/>
            <a:ext cx="77724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algn="ctr" eaLnBrk="1" hangingPunct="1">
              <a:lnSpc>
                <a:spcPct val="100000"/>
              </a:lnSpc>
              <a:defRPr/>
            </a:pPr>
            <a:r>
              <a:rPr lang="de-DE" altLang="de-DE" b="1" dirty="0">
                <a:solidFill>
                  <a:schemeClr val="accent6">
                    <a:lumMod val="75000"/>
                  </a:schemeClr>
                </a:solidFill>
                <a:ea typeface="MS PGothic" pitchFamily="34" charset="-128"/>
                <a:cs typeface="Arial" charset="0"/>
              </a:rPr>
              <a:t>Wie zutreffend sind die Grundschulempfehlungen?</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56"/>
    </mc:Choice>
    <mc:Fallback xmlns="">
      <p:transition spd="slow" advTm="3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nhaltsplatzhalter 2"/>
          <p:cNvSpPr>
            <a:spLocks noGrp="1"/>
          </p:cNvSpPr>
          <p:nvPr>
            <p:ph idx="1"/>
          </p:nvPr>
        </p:nvSpPr>
        <p:spPr>
          <a:xfrm>
            <a:off x="533400" y="1979613"/>
            <a:ext cx="7772400" cy="4114800"/>
          </a:xfrm>
        </p:spPr>
        <p:txBody>
          <a:bodyPr/>
          <a:lstStyle/>
          <a:p>
            <a:pPr marL="0" indent="0">
              <a:defRPr/>
            </a:pPr>
            <a:r>
              <a:rPr lang="de-DE" altLang="de-DE" sz="2000" dirty="0">
                <a:solidFill>
                  <a:schemeClr val="accent6">
                    <a:lumMod val="75000"/>
                  </a:schemeClr>
                </a:solidFill>
              </a:rPr>
              <a:t>Zur Unterstützung Ihrer Entscheidung für die zukünftige Schullauf-bahn Ihres Kindes in der weiterführenden Schule erhalten Sie folgende Informationen:</a:t>
            </a:r>
          </a:p>
          <a:p>
            <a:pPr>
              <a:buFont typeface="Arial" panose="020B0604020202020204" pitchFamily="34" charset="0"/>
              <a:buChar char="•"/>
              <a:defRPr/>
            </a:pPr>
            <a:r>
              <a:rPr lang="de-DE" altLang="de-DE" sz="2000" dirty="0">
                <a:solidFill>
                  <a:schemeClr val="accent6">
                    <a:lumMod val="75000"/>
                  </a:schemeClr>
                </a:solidFill>
              </a:rPr>
              <a:t>Welche Abschlüsse können erworben werden?</a:t>
            </a:r>
          </a:p>
          <a:p>
            <a:pPr>
              <a:buFont typeface="Arial" panose="020B0604020202020204" pitchFamily="34" charset="0"/>
              <a:buChar char="•"/>
              <a:defRPr/>
            </a:pPr>
            <a:r>
              <a:rPr lang="de-DE" altLang="de-DE" sz="2000" dirty="0">
                <a:solidFill>
                  <a:schemeClr val="accent6">
                    <a:lumMod val="75000"/>
                  </a:schemeClr>
                </a:solidFill>
              </a:rPr>
              <a:t>Welche Bildungsgänge werden in der Sekundarstufe I angeboten? </a:t>
            </a:r>
          </a:p>
          <a:p>
            <a:pPr>
              <a:buFont typeface="Arial" panose="020B0604020202020204" pitchFamily="34" charset="0"/>
              <a:buChar char="•"/>
              <a:defRPr/>
            </a:pPr>
            <a:r>
              <a:rPr lang="de-DE" altLang="de-DE" sz="2000" dirty="0">
                <a:solidFill>
                  <a:schemeClr val="accent6">
                    <a:lumMod val="75000"/>
                  </a:schemeClr>
                </a:solidFill>
              </a:rPr>
              <a:t>Welche Schulformen werden für die jeweiligen Bildungsgänge angeboten?</a:t>
            </a:r>
          </a:p>
          <a:p>
            <a:pPr>
              <a:buFont typeface="Arial" panose="020B0604020202020204" pitchFamily="34" charset="0"/>
              <a:buChar char="•"/>
              <a:defRPr/>
            </a:pPr>
            <a:r>
              <a:rPr lang="de-DE" altLang="de-DE" sz="2000" dirty="0">
                <a:solidFill>
                  <a:schemeClr val="accent6">
                    <a:lumMod val="75000"/>
                  </a:schemeClr>
                </a:solidFill>
              </a:rPr>
              <a:t>Welche Besonderheiten haben die Schulformen?</a:t>
            </a:r>
          </a:p>
          <a:p>
            <a:pPr>
              <a:buFont typeface="Arial" panose="020B0604020202020204" pitchFamily="34" charset="0"/>
              <a:buChar char="•"/>
              <a:defRPr/>
            </a:pPr>
            <a:r>
              <a:rPr lang="de-DE" altLang="de-DE" sz="2000" dirty="0">
                <a:solidFill>
                  <a:schemeClr val="accent6">
                    <a:lumMod val="75000"/>
                  </a:schemeClr>
                </a:solidFill>
              </a:rPr>
              <a:t>Wie geht es weiter nach der Sekundarstufe I?</a:t>
            </a:r>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a:buFontTx/>
              <a:buChar char="-"/>
              <a:defRPr/>
            </a:pPr>
            <a:endParaRPr lang="de-DE" altLang="de-DE" sz="2000" dirty="0"/>
          </a:p>
          <a:p>
            <a:pPr marL="0" indent="0">
              <a:defRPr/>
            </a:pPr>
            <a:endParaRPr lang="de-DE" altLang="de-DE" sz="2000" dirty="0"/>
          </a:p>
          <a:p>
            <a:pPr>
              <a:buFontTx/>
              <a:buChar char="•"/>
              <a:defRPr/>
            </a:pPr>
            <a:endParaRPr lang="de-DE" altLang="de-DE" sz="2000" dirty="0">
              <a:cs typeface="Arial" charset="0"/>
            </a:endParaRPr>
          </a:p>
        </p:txBody>
      </p:sp>
      <p:sp>
        <p:nvSpPr>
          <p:cNvPr id="12292" name="Rectangle 2"/>
          <p:cNvSpPr txBox="1">
            <a:spLocks noChangeArrowheads="1"/>
          </p:cNvSpPr>
          <p:nvPr/>
        </p:nvSpPr>
        <p:spPr bwMode="auto">
          <a:xfrm>
            <a:off x="533400" y="838200"/>
            <a:ext cx="777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Informationen zu den Bildungsgängen und Schul-formen der weiterführenden Schulen</a:t>
            </a:r>
          </a:p>
        </p:txBody>
      </p:sp>
      <p:sp>
        <p:nvSpPr>
          <p:cNvPr id="11"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18"/>
    </mc:Choice>
    <mc:Fallback xmlns="">
      <p:transition spd="slow" advTm="2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1634</Words>
  <Application>Microsoft Office PowerPoint</Application>
  <PresentationFormat>Bildschirmpräsentation (4:3)</PresentationFormat>
  <Paragraphs>170</Paragraphs>
  <Slides>12</Slides>
  <Notes>12</Notes>
  <HiddenSlides>0</HiddenSlides>
  <MMClips>12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MS PGothic</vt:lpstr>
      <vt:lpstr>Arial</vt:lpstr>
      <vt:lpstr>Calibri</vt:lpstr>
      <vt:lpstr>Courier New</vt:lpstr>
      <vt:lpstr>Times</vt:lpstr>
      <vt:lpstr>Times New Roman</vt:lpstr>
      <vt:lpstr>Wingdings</vt:lpstr>
      <vt:lpstr>Standarddesign</vt:lpstr>
      <vt:lpstr>Mein Kind kommt in die 5. Klasse </vt:lpstr>
      <vt:lpstr>Inhalt</vt:lpstr>
      <vt:lpstr>Wie geht es weiter nach der Grundschule?</vt:lpstr>
      <vt:lpstr>PowerPoint-Präsentation</vt:lpstr>
      <vt:lpstr>PowerPoint-Präsentation</vt:lpstr>
      <vt:lpstr>PowerPoint-Präsentation</vt:lpstr>
      <vt:lpstr>PowerPoint-Präsentation</vt:lpstr>
      <vt:lpstr>PowerPoint-Präsentation</vt:lpstr>
      <vt:lpstr>PowerPoint-Präsentation</vt:lpstr>
      <vt:lpstr>Der Hauptschulbildungsgang</vt:lpstr>
      <vt:lpstr>Der Realschulbildungsgang</vt:lpstr>
      <vt:lpstr>Der gymnasiale Bildungsgang</vt:lpstr>
    </vt:vector>
  </TitlesOfParts>
  <Company>IDS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KNL VDFKLÖHG</dc:title>
  <dc:creator>Dieter Schiffert</dc:creator>
  <cp:lastModifiedBy>Wiegand</cp:lastModifiedBy>
  <cp:revision>450</cp:revision>
  <cp:lastPrinted>2017-11-03T12:15:33Z</cp:lastPrinted>
  <dcterms:created xsi:type="dcterms:W3CDTF">2004-08-18T22:53:42Z</dcterms:created>
  <dcterms:modified xsi:type="dcterms:W3CDTF">2020-11-10T07:52:43Z</dcterms:modified>
</cp:coreProperties>
</file>